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0"/>
  </p:notesMasterIdLst>
  <p:sldIdLst>
    <p:sldId id="256" r:id="rId2"/>
    <p:sldId id="258" r:id="rId3"/>
    <p:sldId id="287" r:id="rId4"/>
    <p:sldId id="260" r:id="rId5"/>
    <p:sldId id="263" r:id="rId6"/>
    <p:sldId id="264" r:id="rId7"/>
    <p:sldId id="286" r:id="rId8"/>
    <p:sldId id="274" r:id="rId9"/>
    <p:sldId id="257" r:id="rId10"/>
    <p:sldId id="259" r:id="rId11"/>
    <p:sldId id="288" r:id="rId12"/>
    <p:sldId id="270" r:id="rId13"/>
    <p:sldId id="289" r:id="rId14"/>
    <p:sldId id="290" r:id="rId15"/>
    <p:sldId id="291" r:id="rId16"/>
    <p:sldId id="292" r:id="rId17"/>
    <p:sldId id="293" r:id="rId18"/>
    <p:sldId id="279"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Krona One" panose="020B0604020202020204" charset="0"/>
      <p:regular r:id="rId25"/>
    </p:embeddedFont>
    <p:embeddedFont>
      <p:font typeface="Miriam Libre" panose="00000500000000000000" pitchFamily="2" charset="-79"/>
      <p:regular r:id="rId26"/>
      <p:bold r:id="rId27"/>
    </p:embeddedFont>
    <p:embeddedFont>
      <p:font typeface="Roboto Condensed Light" panose="02000000000000000000" pitchFamily="2" charset="0"/>
      <p:regular r:id="rId28"/>
      <p: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E5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17088DE-29B3-4A1C-9BD6-51BBB168883E}">
  <a:tblStyle styleId="{917088DE-29B3-4A1C-9BD6-51BBB168883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9330" autoAdjust="0"/>
  </p:normalViewPr>
  <p:slideViewPr>
    <p:cSldViewPr snapToGrid="0">
      <p:cViewPr varScale="1">
        <p:scale>
          <a:sx n="99" d="100"/>
          <a:sy n="99" d="100"/>
        </p:scale>
        <p:origin x="1866"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svg>
</file>

<file path=ppt/media/image12.jpeg>
</file>

<file path=ppt/media/image13.jpeg>
</file>

<file path=ppt/media/image14.JPG>
</file>

<file path=ppt/media/image15.jpeg>
</file>

<file path=ppt/media/image16.jpeg>
</file>

<file path=ppt/media/image17.jpeg>
</file>

<file path=ppt/media/image18.png>
</file>

<file path=ppt/media/image19.jpeg>
</file>

<file path=ppt/media/image2.jpg>
</file>

<file path=ppt/media/image20.jpeg>
</file>

<file path=ppt/media/image21.jpeg>
</file>

<file path=ppt/media/image22.png>
</file>

<file path=ppt/media/image23.jpe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lang="en-US" sz="1000" dirty="0"/>
              <a:t>Hello and Welcome! We are</a:t>
            </a:r>
            <a:r>
              <a:rPr lang="en-US" sz="1000" baseline="0" dirty="0"/>
              <a:t> so exacted to be here with you all today.  </a:t>
            </a:r>
            <a:r>
              <a:rPr lang="en-US" sz="1000" dirty="0"/>
              <a:t>My name is Marissa. </a:t>
            </a:r>
            <a:r>
              <a:rPr lang="en-US" sz="1000" baseline="0" dirty="0"/>
              <a:t>I’ve been at Hyland for about a year! </a:t>
            </a:r>
            <a:r>
              <a:rPr lang="en-US" sz="1000" dirty="0"/>
              <a:t>I’m the Project</a:t>
            </a:r>
            <a:r>
              <a:rPr lang="en-US" sz="1000" baseline="0" dirty="0"/>
              <a:t> Manager of the Tech Outreach team. The Tech Outreach Team puts together programs like this to help introduce students to coding and computer science through different events, workshops and programs. I’m going to let my coworker Joseph introduce himself! </a:t>
            </a:r>
            <a:endParaRPr lang="en-US" sz="1000" dirty="0"/>
          </a:p>
          <a:p>
            <a:pPr marL="0" lvl="0" indent="0" algn="l" rtl="0">
              <a:lnSpc>
                <a:spcPct val="115000"/>
              </a:lnSpc>
              <a:spcBef>
                <a:spcPts val="0"/>
              </a:spcBef>
              <a:spcAft>
                <a:spcPts val="0"/>
              </a:spcAft>
              <a:buClr>
                <a:schemeClr val="dk1"/>
              </a:buClr>
              <a:buSzPts val="1100"/>
              <a:buFont typeface="Arial"/>
              <a:buNone/>
            </a:pPr>
            <a:endParaRPr sz="850" dirty="0">
              <a:solidFill>
                <a:srgbClr val="5F7D96"/>
              </a:solidFill>
            </a:endParaRP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e30e247bb5_0_42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e30e247bb5_0_42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Does anyone</a:t>
            </a:r>
            <a:r>
              <a:rPr lang="en-US" baseline="0" dirty="0"/>
              <a:t> have any questions about any of that before we move on? </a:t>
            </a:r>
          </a:p>
          <a:p>
            <a:endParaRPr lang="en-US" baseline="0" dirty="0"/>
          </a:p>
          <a:p>
            <a:r>
              <a:rPr lang="en-US" baseline="0" dirty="0"/>
              <a:t>If you’ve heard of Hyland before, chances are you may have heard about our company culture and how great it is to work here. I’m going to talk about some of the things that makes it so great. </a:t>
            </a:r>
            <a:endParaRPr lang="en-US" dirty="0"/>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kern="1200" baseline="0" dirty="0">
                <a:solidFill>
                  <a:schemeClr val="tx1"/>
                </a:solidFill>
                <a:effectLst/>
                <a:latin typeface="+mn-lt"/>
                <a:ea typeface="+mn-ea"/>
                <a:cs typeface="+mn-cs"/>
              </a:rPr>
              <a:t>Hyland has an employee-centric culture. Basically what that means it that Hyland cares about us, they care about our wellbeing and they want to offer as many ways for them to show they care as well as ways for employees to be able to give back to communities and organizations they care about.</a:t>
            </a:r>
          </a:p>
          <a:p>
            <a:endParaRPr lang="en-US" sz="1100" b="0" kern="1200" baseline="0" dirty="0">
              <a:solidFill>
                <a:schemeClr val="tx1"/>
              </a:solidFill>
              <a:effectLst/>
              <a:latin typeface="+mn-lt"/>
              <a:ea typeface="+mn-ea"/>
              <a:cs typeface="+mn-cs"/>
            </a:endParaRPr>
          </a:p>
          <a:p>
            <a:r>
              <a:rPr lang="en-US" sz="1100" b="0" kern="1200" baseline="0" dirty="0">
                <a:solidFill>
                  <a:schemeClr val="tx1"/>
                </a:solidFill>
                <a:effectLst/>
                <a:latin typeface="+mn-lt"/>
                <a:ea typeface="+mn-ea"/>
                <a:cs typeface="+mn-cs"/>
              </a:rPr>
              <a:t>I know most of you are ways away from working full-time jobs, but this is something you’ll really want </a:t>
            </a:r>
            <a:r>
              <a:rPr lang="en-US" sz="1100" b="0" kern="1200" baseline="0" dirty="0" err="1">
                <a:solidFill>
                  <a:schemeClr val="tx1"/>
                </a:solidFill>
                <a:effectLst/>
                <a:latin typeface="+mn-lt"/>
                <a:ea typeface="+mn-ea"/>
                <a:cs typeface="+mn-cs"/>
              </a:rPr>
              <a:t>ot</a:t>
            </a:r>
            <a:r>
              <a:rPr lang="en-US" sz="1100" b="0" kern="1200" baseline="0" dirty="0">
                <a:solidFill>
                  <a:schemeClr val="tx1"/>
                </a:solidFill>
                <a:effectLst/>
                <a:latin typeface="+mn-lt"/>
                <a:ea typeface="+mn-ea"/>
                <a:cs typeface="+mn-cs"/>
              </a:rPr>
              <a:t> look for when you’re job searching in the future. You want to work for a company that cares about you!</a:t>
            </a:r>
          </a:p>
          <a:p>
            <a:pPr marL="0" lvl="0" indent="0">
              <a:buFont typeface="Arial" panose="020B0604020202020204" pitchFamily="34" charset="0"/>
              <a:buNone/>
            </a:pPr>
            <a:endParaRPr lang="en-US" sz="1100" kern="1200" baseline="0" dirty="0">
              <a:solidFill>
                <a:schemeClr val="tx1"/>
              </a:solidFill>
              <a:effectLst/>
              <a:latin typeface="+mn-lt"/>
              <a:ea typeface="+mn-ea"/>
              <a:cs typeface="+mn-cs"/>
            </a:endParaRPr>
          </a:p>
          <a:p>
            <a:pPr marL="0" lvl="0" indent="0">
              <a:buFont typeface="Arial" panose="020B0604020202020204" pitchFamily="34" charset="0"/>
              <a:buNone/>
            </a:pPr>
            <a:r>
              <a:rPr lang="en-US" sz="1100" b="1" kern="1200" baseline="0" dirty="0">
                <a:solidFill>
                  <a:schemeClr val="tx1"/>
                </a:solidFill>
                <a:effectLst/>
                <a:latin typeface="+mn-lt"/>
                <a:ea typeface="+mn-ea"/>
                <a:cs typeface="+mn-cs"/>
              </a:rPr>
              <a:t>Support for healthy work-life balance </a:t>
            </a:r>
          </a:p>
          <a:p>
            <a:pPr marL="171450" lvl="0" indent="-171450">
              <a:buFont typeface="Arial" panose="020B0604020202020204" pitchFamily="34" charset="0"/>
              <a:buChar char="•"/>
            </a:pPr>
            <a:r>
              <a:rPr lang="en-US" sz="1100" kern="1200" baseline="0" dirty="0">
                <a:solidFill>
                  <a:schemeClr val="tx1"/>
                </a:solidFill>
                <a:effectLst/>
                <a:latin typeface="+mn-lt"/>
                <a:ea typeface="+mn-ea"/>
                <a:cs typeface="+mn-cs"/>
              </a:rPr>
              <a:t>Onsite daycare for those employees with children</a:t>
            </a:r>
          </a:p>
          <a:p>
            <a:pPr marL="171450" lvl="0" indent="-171450">
              <a:buFont typeface="Arial" panose="020B0604020202020204" pitchFamily="34" charset="0"/>
              <a:buChar char="•"/>
            </a:pPr>
            <a:r>
              <a:rPr lang="en-US" sz="1100" kern="1200" baseline="0" dirty="0">
                <a:solidFill>
                  <a:schemeClr val="tx1"/>
                </a:solidFill>
                <a:effectLst/>
                <a:latin typeface="+mn-lt"/>
                <a:ea typeface="+mn-ea"/>
                <a:cs typeface="+mn-cs"/>
              </a:rPr>
              <a:t>Exercise facilities</a:t>
            </a:r>
          </a:p>
          <a:p>
            <a:pPr marL="171450" lvl="0" indent="-171450">
              <a:buFont typeface="Arial" panose="020B0604020202020204" pitchFamily="34" charset="0"/>
              <a:buChar char="•"/>
            </a:pPr>
            <a:r>
              <a:rPr lang="en-US" sz="1100" kern="1200" baseline="0" dirty="0">
                <a:solidFill>
                  <a:schemeClr val="tx1"/>
                </a:solidFill>
                <a:effectLst/>
                <a:latin typeface="+mn-lt"/>
                <a:ea typeface="+mn-ea"/>
                <a:cs typeface="+mn-cs"/>
              </a:rPr>
              <a:t>Wellness Center</a:t>
            </a:r>
          </a:p>
          <a:p>
            <a:pPr marL="171450" lvl="0" indent="-171450">
              <a:buFont typeface="Arial" panose="020B0604020202020204" pitchFamily="34" charset="0"/>
              <a:buChar char="•"/>
            </a:pPr>
            <a:r>
              <a:rPr lang="en-US" sz="1100" kern="1200" baseline="0" dirty="0">
                <a:solidFill>
                  <a:schemeClr val="tx1"/>
                </a:solidFill>
                <a:effectLst/>
                <a:latin typeface="+mn-lt"/>
                <a:ea typeface="+mn-ea"/>
                <a:cs typeface="+mn-cs"/>
              </a:rPr>
              <a:t>Salons, dry cleaning, car washes, etc.</a:t>
            </a:r>
          </a:p>
          <a:p>
            <a:pPr marL="171450" lvl="0" indent="-171450">
              <a:buFont typeface="Arial" panose="020B0604020202020204" pitchFamily="34" charset="0"/>
              <a:buChar char="•"/>
            </a:pPr>
            <a:r>
              <a:rPr lang="en-US" sz="1100" kern="1200" baseline="0" dirty="0">
                <a:solidFill>
                  <a:schemeClr val="tx1"/>
                </a:solidFill>
                <a:effectLst/>
                <a:latin typeface="+mn-lt"/>
                <a:ea typeface="+mn-ea"/>
                <a:cs typeface="+mn-cs"/>
              </a:rPr>
              <a:t>Sabbatical program – which means you’re able to take a whole month off work to explore hobbies, relax and have fun!</a:t>
            </a:r>
          </a:p>
          <a:p>
            <a:pPr marL="0" lvl="0" indent="0">
              <a:buFont typeface="Arial" panose="020B0604020202020204" pitchFamily="34" charset="0"/>
              <a:buNone/>
            </a:pPr>
            <a:endParaRPr lang="en-US" sz="1100" b="1" kern="1200" baseline="0" dirty="0">
              <a:solidFill>
                <a:schemeClr val="tx1"/>
              </a:solidFill>
              <a:effectLst/>
              <a:latin typeface="+mn-lt"/>
              <a:ea typeface="+mn-ea"/>
              <a:cs typeface="+mn-cs"/>
            </a:endParaRPr>
          </a:p>
          <a:p>
            <a:pPr marL="0" lvl="0" indent="0">
              <a:buFont typeface="Arial" panose="020B0604020202020204" pitchFamily="34" charset="0"/>
              <a:buNone/>
            </a:pPr>
            <a:r>
              <a:rPr lang="en-US" sz="1100" b="1" kern="1200" baseline="0" dirty="0">
                <a:solidFill>
                  <a:schemeClr val="tx1"/>
                </a:solidFill>
                <a:effectLst/>
                <a:latin typeface="+mn-lt"/>
                <a:ea typeface="+mn-ea"/>
                <a:cs typeface="+mn-cs"/>
              </a:rPr>
              <a:t>Hyland also offers opportunities for us to give back to the community: </a:t>
            </a:r>
          </a:p>
          <a:p>
            <a:pPr marL="174708" indent="-174708">
              <a:buFont typeface="Arial" panose="020B0604020202020204" pitchFamily="34" charset="0"/>
              <a:buChar char="•"/>
            </a:pPr>
            <a:r>
              <a:rPr lang="en-US" dirty="0"/>
              <a:t>12-hours volunteer time off (VTO)</a:t>
            </a:r>
          </a:p>
          <a:p>
            <a:pPr marL="174708" indent="-174708">
              <a:buFont typeface="Arial" panose="020B0604020202020204" pitchFamily="34" charset="0"/>
              <a:buChar char="•"/>
            </a:pPr>
            <a:r>
              <a:rPr lang="en-US" dirty="0"/>
              <a:t>Hylanders for Hylanders program (employee-driven donations to support fellow employees in times of need)</a:t>
            </a:r>
          </a:p>
          <a:p>
            <a:pPr marL="0" indent="0">
              <a:buFont typeface="Arial" panose="020B0604020202020204" pitchFamily="34" charset="0"/>
              <a:buNone/>
            </a:pPr>
            <a:endParaRPr lang="en-US" sz="1100" b="1" kern="1200" baseline="0" dirty="0">
              <a:solidFill>
                <a:schemeClr val="tx1"/>
              </a:solidFill>
              <a:effectLst/>
              <a:latin typeface="+mn-lt"/>
              <a:ea typeface="+mn-ea"/>
              <a:cs typeface="+mn-cs"/>
            </a:endParaRPr>
          </a:p>
          <a:p>
            <a:pPr marL="0" indent="0">
              <a:buFont typeface="Arial" panose="020B0604020202020204" pitchFamily="34" charset="0"/>
              <a:buNone/>
            </a:pPr>
            <a:r>
              <a:rPr lang="en-US" sz="1100" b="1" kern="1200" baseline="0" dirty="0">
                <a:solidFill>
                  <a:schemeClr val="tx1"/>
                </a:solidFill>
                <a:effectLst/>
                <a:latin typeface="+mn-lt"/>
                <a:ea typeface="+mn-ea"/>
                <a:cs typeface="+mn-cs"/>
              </a:rPr>
              <a:t>Employee engagement and appreciation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baseline="0" dirty="0">
                <a:solidFill>
                  <a:schemeClr val="tx1"/>
                </a:solidFill>
                <a:effectLst/>
                <a:latin typeface="+mn-lt"/>
                <a:ea typeface="+mn-ea"/>
                <a:cs typeface="+mn-cs"/>
              </a:rPr>
              <a:t>Welcome to Work Day, Employee Appreciation Day, food trucks, etc.</a:t>
            </a:r>
          </a:p>
          <a:p>
            <a:pPr marL="0" indent="0">
              <a:buFont typeface="Arial" panose="020B0604020202020204" pitchFamily="34" charset="0"/>
              <a:buNone/>
            </a:pPr>
            <a:endParaRPr lang="en-US" sz="1100" kern="1200" baseline="0" dirty="0">
              <a:solidFill>
                <a:schemeClr val="tx1"/>
              </a:solidFill>
              <a:effectLst/>
              <a:latin typeface="+mn-lt"/>
              <a:ea typeface="+mn-ea"/>
              <a:cs typeface="+mn-cs"/>
            </a:endParaRPr>
          </a:p>
          <a:p>
            <a:pPr marL="0" indent="0">
              <a:buFont typeface="Arial" panose="020B0604020202020204" pitchFamily="34" charset="0"/>
              <a:buNone/>
            </a:pPr>
            <a:r>
              <a:rPr lang="en-US" sz="1100" b="1" kern="1200" baseline="0" dirty="0">
                <a:solidFill>
                  <a:schemeClr val="tx1"/>
                </a:solidFill>
                <a:effectLst/>
                <a:latin typeface="+mn-lt"/>
                <a:ea typeface="+mn-ea"/>
                <a:cs typeface="+mn-cs"/>
              </a:rPr>
              <a:t>Career development</a:t>
            </a:r>
          </a:p>
          <a:p>
            <a:endParaRPr lang="en-US" dirty="0"/>
          </a:p>
        </p:txBody>
      </p:sp>
    </p:spTree>
    <p:extLst>
      <p:ext uri="{BB962C8B-B14F-4D97-AF65-F5344CB8AC3E}">
        <p14:creationId xmlns:p14="http://schemas.microsoft.com/office/powerpoint/2010/main" val="15136259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e30e247bb5_0_4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e30e247bb5_0_4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US" b="1" dirty="0"/>
          </a:p>
          <a:p>
            <a:pPr marL="158750" indent="0">
              <a:buNone/>
            </a:pPr>
            <a:r>
              <a:rPr lang="en-US" b="1" dirty="0"/>
              <a:t>Some</a:t>
            </a:r>
            <a:r>
              <a:rPr lang="en-US" b="1" baseline="0" dirty="0"/>
              <a:t> fun pictures of Hylanders for you!</a:t>
            </a:r>
          </a:p>
          <a:p>
            <a:pPr marL="158750" indent="0">
              <a:buNone/>
            </a:pPr>
            <a:endParaRPr lang="en-US" b="1" dirty="0"/>
          </a:p>
          <a:p>
            <a:pPr marL="171450" indent="-171450">
              <a:buFont typeface="Arial" panose="020B0604020202020204" pitchFamily="34" charset="0"/>
              <a:buChar char="•"/>
            </a:pPr>
            <a:r>
              <a:rPr lang="en-US" dirty="0"/>
              <a:t>Hyland has been recognized as one of the 100 Best Companies to Work For by Fortune and Great Place to Work® six times. </a:t>
            </a:r>
          </a:p>
          <a:p>
            <a:pPr marL="171450" indent="-171450">
              <a:buFont typeface="Arial" panose="020B0604020202020204" pitchFamily="34" charset="0"/>
              <a:buChar char="•"/>
            </a:pPr>
            <a:r>
              <a:rPr lang="en-US" dirty="0"/>
              <a:t>Certified</a:t>
            </a:r>
            <a:r>
              <a:rPr lang="en-US" baseline="0" dirty="0"/>
              <a:t> as a Great Place to Work for 2020-2021</a:t>
            </a:r>
            <a:endParaRPr lang="en-US" dirty="0"/>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During the work day we have two 20 minute paid</a:t>
            </a:r>
            <a:r>
              <a:rPr lang="en-US" baseline="0" dirty="0"/>
              <a:t> breaks- it lets us get away from our desk and our work and refresh! We have things like an Arcade Room where employees can spend their breaks playing video games and hanging out! A Nintendo Switch, arcade games, ping pong tables and even a free soda fountain!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a:t>You can see in the pictures we have bikes that employees can use to ride around form building to building, we even have a big slide just for fun in the middle of the office!</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We</a:t>
            </a:r>
            <a:r>
              <a:rPr lang="en-US" baseline="0" dirty="0"/>
              <a:t> definitely have a “work hard play hard mentality” when it comes to work! We do put in a lot of work, but we do it with people who care about us and that we care for too. It’s great!</a:t>
            </a:r>
          </a:p>
          <a:p>
            <a:pPr marL="0" indent="0">
              <a:buFont typeface="Arial" panose="020B0604020202020204" pitchFamily="34" charset="0"/>
              <a:buNone/>
            </a:pPr>
            <a:endParaRPr lang="en-US" baseline="0" dirty="0"/>
          </a:p>
          <a:p>
            <a:pPr marL="0" indent="0">
              <a:buFont typeface="Arial" panose="020B0604020202020204" pitchFamily="34" charset="0"/>
              <a:buNone/>
            </a:pPr>
            <a:r>
              <a:rPr lang="en-US" baseline="0" dirty="0"/>
              <a:t>What do you think your favorite part would be if you worked at Hyland?</a:t>
            </a:r>
            <a:endParaRPr lang="en-US" dirty="0"/>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e30e247bb5_0_42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e30e247bb5_0_42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Does anyone</a:t>
            </a:r>
            <a:r>
              <a:rPr lang="en-US" baseline="0" dirty="0"/>
              <a:t> have any questions about any of that before we move on? </a:t>
            </a:r>
          </a:p>
          <a:p>
            <a:pPr marL="158750" indent="0">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I’d like to talk about how you could</a:t>
            </a:r>
            <a:r>
              <a:rPr lang="en-US" baseline="0" dirty="0"/>
              <a:t> fit in at Hyland now, or even in the future. </a:t>
            </a:r>
            <a:r>
              <a:rPr lang="en-US" dirty="0"/>
              <a:t>We’ll start with our</a:t>
            </a:r>
            <a:r>
              <a:rPr lang="en-US" baseline="0" dirty="0"/>
              <a:t> tech outreach programs that are free for middle school and high school students.</a:t>
            </a:r>
            <a:endParaRPr lang="en-US" dirty="0"/>
          </a:p>
          <a:p>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5721129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e30e247bb5_0_4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e30e247bb5_0_4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4708" indent="-174708" defTabSz="931774">
              <a:buFont typeface="Arial" panose="020B0604020202020204" pitchFamily="34" charset="0"/>
              <a:buChar char="•"/>
              <a:defRPr/>
            </a:pPr>
            <a:r>
              <a:rPr lang="en-US" dirty="0"/>
              <a:t>One of my favorite programs that we do are Hy-Tech Camps!</a:t>
            </a:r>
          </a:p>
          <a:p>
            <a:pPr marL="174708" indent="-174708" defTabSz="931774">
              <a:buFont typeface="Arial" panose="020B0604020202020204" pitchFamily="34" charset="0"/>
              <a:buChar char="•"/>
              <a:defRPr/>
            </a:pPr>
            <a:r>
              <a:rPr lang="en-US" dirty="0"/>
              <a:t>Hy-Tech Camps are for students in </a:t>
            </a:r>
            <a:r>
              <a:rPr lang="en-US" b="1" dirty="0"/>
              <a:t>grades 7-12 </a:t>
            </a:r>
          </a:p>
          <a:p>
            <a:pPr marL="631908" lvl="1" indent="-174708" defTabSz="931774">
              <a:buFont typeface="Arial" panose="020B0604020202020204" pitchFamily="34" charset="0"/>
              <a:buChar char="•"/>
              <a:defRPr/>
            </a:pPr>
            <a:r>
              <a:rPr lang="en-US" b="1" dirty="0"/>
              <a:t>Have any of you participated</a:t>
            </a:r>
            <a:r>
              <a:rPr lang="en-US" b="1" baseline="0" dirty="0"/>
              <a:t> in a Hy-Tech Camp before?</a:t>
            </a:r>
            <a:endParaRPr lang="en-US" b="1" dirty="0"/>
          </a:p>
          <a:p>
            <a:pPr marL="174708" indent="-174708" defTabSz="931774">
              <a:buFont typeface="Arial" panose="020B0604020202020204" pitchFamily="34" charset="0"/>
              <a:buChar char="•"/>
              <a:defRPr/>
            </a:pPr>
            <a:r>
              <a:rPr lang="en-US" dirty="0"/>
              <a:t>Most of these camps happen throughout the summer,</a:t>
            </a:r>
            <a:r>
              <a:rPr lang="en-US" baseline="0" dirty="0"/>
              <a:t> but we’re starting to add some throughout the school year</a:t>
            </a:r>
          </a:p>
          <a:p>
            <a:pPr marL="174708" indent="-174708">
              <a:buFont typeface="Arial" panose="020B0604020202020204" pitchFamily="34" charset="0"/>
              <a:buChar char="•"/>
            </a:pPr>
            <a:r>
              <a:rPr lang="en-US" baseline="0" dirty="0"/>
              <a:t>These are held in the evening and are designed to be more of a </a:t>
            </a:r>
            <a:r>
              <a:rPr lang="en-US" dirty="0"/>
              <a:t>broad introduction to a technology topic.</a:t>
            </a:r>
            <a:r>
              <a:rPr lang="en-US" baseline="0" dirty="0"/>
              <a:t> Here are some fun camps we did virtually this summer:</a:t>
            </a:r>
          </a:p>
          <a:p>
            <a:pPr marL="631908" lvl="1" indent="-174708">
              <a:buFont typeface="Arial" panose="020B0604020202020204" pitchFamily="34" charset="0"/>
              <a:buChar char="•"/>
            </a:pPr>
            <a:r>
              <a:rPr lang="en-US" baseline="0" dirty="0"/>
              <a:t>Building Webpages</a:t>
            </a:r>
          </a:p>
          <a:p>
            <a:pPr marL="631908" lvl="1" indent="-174708">
              <a:buFont typeface="Arial" panose="020B0604020202020204" pitchFamily="34" charset="0"/>
              <a:buChar char="•"/>
            </a:pPr>
            <a:r>
              <a:rPr lang="en-US" baseline="0" dirty="0"/>
              <a:t>Data Scientists: Detectives of the Future</a:t>
            </a:r>
          </a:p>
          <a:p>
            <a:pPr marL="631908" lvl="1" indent="-174708">
              <a:buFont typeface="Arial" panose="020B0604020202020204" pitchFamily="34" charset="0"/>
              <a:buChar char="•"/>
            </a:pPr>
            <a:r>
              <a:rPr lang="en-US" baseline="0" dirty="0"/>
              <a:t>Programming with Python</a:t>
            </a:r>
          </a:p>
          <a:p>
            <a:pPr marL="631908" lvl="1" indent="-174708">
              <a:buFont typeface="Arial" panose="020B0604020202020204" pitchFamily="34" charset="0"/>
              <a:buChar char="•"/>
            </a:pPr>
            <a:r>
              <a:rPr lang="en-US" baseline="0" dirty="0"/>
              <a:t>Creating </a:t>
            </a:r>
            <a:r>
              <a:rPr lang="en-US" baseline="0" dirty="0" err="1"/>
              <a:t>Retrogames</a:t>
            </a:r>
            <a:r>
              <a:rPr lang="en-US" baseline="0" dirty="0"/>
              <a:t> with MakeCode Arcade</a:t>
            </a:r>
          </a:p>
          <a:p>
            <a:pPr marL="631908" lvl="1" indent="-174708">
              <a:buFont typeface="Arial" panose="020B0604020202020204" pitchFamily="34" charset="0"/>
              <a:buChar char="•"/>
            </a:pPr>
            <a:r>
              <a:rPr lang="en-US" baseline="0" dirty="0"/>
              <a:t>And Creating Interactive Stories with Twine </a:t>
            </a:r>
          </a:p>
          <a:p>
            <a:pPr marL="457200" lvl="1" indent="0">
              <a:buFont typeface="Arial" panose="020B0604020202020204" pitchFamily="34" charset="0"/>
              <a:buNone/>
            </a:pPr>
            <a:endParaRPr lang="en-US" baseline="0" dirty="0"/>
          </a:p>
        </p:txBody>
      </p:sp>
    </p:spTree>
    <p:extLst>
      <p:ext uri="{BB962C8B-B14F-4D97-AF65-F5344CB8AC3E}">
        <p14:creationId xmlns:p14="http://schemas.microsoft.com/office/powerpoint/2010/main" val="5990352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e30e247bb5_0_4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e30e247bb5_0_4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4708" indent="-174708">
              <a:buFont typeface="Arial" panose="020B0604020202020204" pitchFamily="34" charset="0"/>
              <a:buChar char="•"/>
            </a:pPr>
            <a:r>
              <a:rPr lang="en-US" dirty="0"/>
              <a:t>The</a:t>
            </a:r>
            <a:r>
              <a:rPr lang="en-US" baseline="0" dirty="0"/>
              <a:t> club is a weekly after school program for </a:t>
            </a:r>
            <a:r>
              <a:rPr lang="en-US" b="1" baseline="0" dirty="0"/>
              <a:t>high school students- something to look forward to!</a:t>
            </a:r>
          </a:p>
          <a:p>
            <a:pPr marL="174708" indent="-174708">
              <a:buFont typeface="Arial" panose="020B0604020202020204" pitchFamily="34" charset="0"/>
              <a:buChar char="•"/>
            </a:pPr>
            <a:r>
              <a:rPr lang="en-US" baseline="0" dirty="0"/>
              <a:t>All students apply to get in </a:t>
            </a:r>
            <a:r>
              <a:rPr lang="en-US" dirty="0"/>
              <a:t>and</a:t>
            </a:r>
            <a:r>
              <a:rPr lang="en-US" baseline="0" dirty="0"/>
              <a:t> the c</a:t>
            </a:r>
            <a:r>
              <a:rPr lang="en-US" dirty="0"/>
              <a:t>lub is based on curriculum developed by Hyland.</a:t>
            </a:r>
            <a:r>
              <a:rPr lang="en-US" baseline="0" dirty="0"/>
              <a:t> </a:t>
            </a:r>
          </a:p>
          <a:p>
            <a:pPr marL="174708" indent="-174708">
              <a:buFont typeface="Arial" panose="020B0604020202020204" pitchFamily="34" charset="0"/>
              <a:buChar char="•"/>
            </a:pPr>
            <a:r>
              <a:rPr lang="en-US" baseline="0" dirty="0"/>
              <a:t>We’ve taught various programming languages over the past few years: </a:t>
            </a:r>
            <a:endParaRPr lang="en-US" dirty="0"/>
          </a:p>
          <a:p>
            <a:pPr lvl="1"/>
            <a:r>
              <a:rPr lang="en-US" dirty="0"/>
              <a:t>HTML, CSS &amp; JavaScript, Web Development and Python!</a:t>
            </a:r>
          </a:p>
          <a:p>
            <a:pPr lvl="1"/>
            <a:endParaRPr lang="en-US" b="1" baseline="0" dirty="0"/>
          </a:p>
          <a:p>
            <a:pPr lvl="1"/>
            <a:r>
              <a:rPr lang="en-US" b="1" baseline="0" dirty="0"/>
              <a:t>12 week semester commitment, meetings are once a week from 5-7:30PM and are currently being held virtually via Zoom. </a:t>
            </a:r>
          </a:p>
        </p:txBody>
      </p:sp>
    </p:spTree>
    <p:extLst>
      <p:ext uri="{BB962C8B-B14F-4D97-AF65-F5344CB8AC3E}">
        <p14:creationId xmlns:p14="http://schemas.microsoft.com/office/powerpoint/2010/main" val="33252949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e30e247bb5_0_4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e30e247bb5_0_4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4708" indent="-174708">
              <a:buFont typeface="Arial" panose="020B0604020202020204" pitchFamily="34" charset="0"/>
              <a:buChar char="•"/>
            </a:pPr>
            <a:r>
              <a:rPr lang="en-US" dirty="0"/>
              <a:t>The Innovation Showdown</a:t>
            </a:r>
            <a:r>
              <a:rPr lang="en-US" baseline="0" dirty="0"/>
              <a:t> is an a</a:t>
            </a:r>
            <a:r>
              <a:rPr lang="en-US" dirty="0"/>
              <a:t>nnual competition between teams of high school students</a:t>
            </a:r>
          </a:p>
          <a:p>
            <a:pPr marL="174708" indent="-174708">
              <a:buFont typeface="Arial" panose="020B0604020202020204" pitchFamily="34" charset="0"/>
              <a:buChar char="•"/>
            </a:pPr>
            <a:r>
              <a:rPr lang="en-US" dirty="0"/>
              <a:t>We task</a:t>
            </a:r>
            <a:r>
              <a:rPr lang="en-US" baseline="0" dirty="0"/>
              <a:t> these teams to come up with an innovative idea that solves some kind of real-life problem</a:t>
            </a:r>
          </a:p>
          <a:p>
            <a:pPr marL="174708" indent="-174708">
              <a:buFont typeface="Arial" panose="020B0604020202020204" pitchFamily="34" charset="0"/>
              <a:buChar char="•"/>
            </a:pPr>
            <a:r>
              <a:rPr lang="en-US" b="1" baseline="0" dirty="0"/>
              <a:t>All teams who are accepted into the competition are paired up with a Hyland Mentor who help them with their project along the way. </a:t>
            </a:r>
          </a:p>
          <a:p>
            <a:pPr marL="174708" indent="-174708">
              <a:buFont typeface="Arial" panose="020B0604020202020204" pitchFamily="34" charset="0"/>
              <a:buChar char="•"/>
            </a:pPr>
            <a:r>
              <a:rPr lang="en-US" baseline="0" dirty="0"/>
              <a:t>The teams who make it to the Final Round come to Hyland to pitch their idea in person to a panel of judges </a:t>
            </a:r>
            <a:endParaRPr lang="en-US" dirty="0"/>
          </a:p>
          <a:p>
            <a:pPr marL="174708" indent="-174708">
              <a:buFont typeface="Arial" panose="020B0604020202020204" pitchFamily="34" charset="0"/>
              <a:buChar char="•"/>
            </a:pPr>
            <a:r>
              <a:rPr lang="en-US" dirty="0"/>
              <a:t>Prizes awarded to the top 3 teams,</a:t>
            </a:r>
            <a:r>
              <a:rPr lang="en-US" baseline="0" dirty="0"/>
              <a:t> and each member of the 1</a:t>
            </a:r>
            <a:r>
              <a:rPr lang="en-US" baseline="30000" dirty="0"/>
              <a:t>st</a:t>
            </a:r>
            <a:r>
              <a:rPr lang="en-US" baseline="0" dirty="0"/>
              <a:t> place team receives a $500 scholarship</a:t>
            </a:r>
          </a:p>
        </p:txBody>
      </p:sp>
    </p:spTree>
    <p:extLst>
      <p:ext uri="{BB962C8B-B14F-4D97-AF65-F5344CB8AC3E}">
        <p14:creationId xmlns:p14="http://schemas.microsoft.com/office/powerpoint/2010/main" val="32510464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e30e247bb5_0_4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e30e247bb5_0_4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4708" indent="-174708">
              <a:buFont typeface="Arial" panose="020B0604020202020204" pitchFamily="34" charset="0"/>
              <a:buChar char="•"/>
            </a:pPr>
            <a:r>
              <a:rPr lang="en-US" dirty="0"/>
              <a:t>This</a:t>
            </a:r>
            <a:r>
              <a:rPr lang="en-US" baseline="0" dirty="0"/>
              <a:t> is an event for </a:t>
            </a:r>
            <a:r>
              <a:rPr lang="en-US" dirty="0"/>
              <a:t>High School and College Students </a:t>
            </a:r>
          </a:p>
          <a:p>
            <a:pPr marL="174708" indent="-174708">
              <a:buFont typeface="Arial" panose="020B0604020202020204" pitchFamily="34" charset="0"/>
              <a:buChar char="•"/>
            </a:pPr>
            <a:r>
              <a:rPr lang="en-US" dirty="0"/>
              <a:t>It’s an event where</a:t>
            </a:r>
            <a:r>
              <a:rPr lang="en-US" baseline="0" dirty="0"/>
              <a:t> students spend the entire weekend from Friday evening to Sunday afternoon a</a:t>
            </a:r>
            <a:r>
              <a:rPr lang="en-US" dirty="0"/>
              <a:t>t Hyland’s Headquarters</a:t>
            </a:r>
          </a:p>
          <a:p>
            <a:pPr marL="631908" lvl="1" indent="-174708">
              <a:buFont typeface="Arial" panose="020B0604020202020204" pitchFamily="34" charset="0"/>
              <a:buChar char="•"/>
            </a:pPr>
            <a:r>
              <a:rPr lang="en-US" dirty="0"/>
              <a:t>Our past Hackathon actually took place completely virtually on Zoom- we had students join us from all over which</a:t>
            </a:r>
            <a:r>
              <a:rPr lang="en-US" baseline="0" dirty="0"/>
              <a:t> was a really cool experience for both them and for us!</a:t>
            </a:r>
            <a:endParaRPr lang="en-US" dirty="0"/>
          </a:p>
          <a:p>
            <a:pPr marL="174708" indent="-174708">
              <a:buFont typeface="Arial" panose="020B0604020202020204" pitchFamily="34" charset="0"/>
              <a:buChar char="•"/>
            </a:pPr>
            <a:r>
              <a:rPr lang="en-US" dirty="0"/>
              <a:t>This is more of a technical competition</a:t>
            </a:r>
            <a:r>
              <a:rPr lang="en-US" baseline="0" dirty="0"/>
              <a:t> and the teams are tasked to come up with a prototype from scratch over the weekend</a:t>
            </a:r>
          </a:p>
          <a:p>
            <a:pPr marL="174708" indent="-174708">
              <a:buFont typeface="Arial" panose="020B0604020202020204" pitchFamily="34" charset="0"/>
              <a:buChar char="•"/>
            </a:pPr>
            <a:r>
              <a:rPr lang="en-US" dirty="0"/>
              <a:t>Prizes awarded to the top teams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Does anyone have any</a:t>
            </a:r>
            <a:r>
              <a:rPr lang="en-US" b="1" baseline="0" dirty="0"/>
              <a:t> questions about our tech outreach programs?</a:t>
            </a:r>
            <a:endParaRPr lang="en-US" dirty="0"/>
          </a:p>
        </p:txBody>
      </p:sp>
    </p:spTree>
    <p:extLst>
      <p:ext uri="{BB962C8B-B14F-4D97-AF65-F5344CB8AC3E}">
        <p14:creationId xmlns:p14="http://schemas.microsoft.com/office/powerpoint/2010/main" val="16679494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9"/>
        <p:cNvGrpSpPr/>
        <p:nvPr/>
      </p:nvGrpSpPr>
      <p:grpSpPr>
        <a:xfrm>
          <a:off x="0" y="0"/>
          <a:ext cx="0" cy="0"/>
          <a:chOff x="0" y="0"/>
          <a:chExt cx="0" cy="0"/>
        </a:xfrm>
      </p:grpSpPr>
      <p:sp>
        <p:nvSpPr>
          <p:cNvPr id="1500" name="Google Shape;1500;ge30e247bb5_0_429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1" name="Google Shape;1501;ge30e247bb5_0_42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e4424ecb09_0_1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e4424ecb09_0_1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Today</a:t>
            </a:r>
            <a:r>
              <a:rPr lang="en-US" baseline="0" dirty="0"/>
              <a:t> I’m going to talk about what it is that Hyland does, who we are as a company and employer and opportunities we have for middle school students like you!</a:t>
            </a:r>
            <a:endParaRPr lang="en-US" dirty="0"/>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e30e247bb5_0_42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e30e247bb5_0_42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First I’m going to talk about Hyland, what we do and what products we offer</a:t>
            </a:r>
            <a:endParaRPr dirty="0"/>
          </a:p>
        </p:txBody>
      </p:sp>
    </p:spTree>
    <p:extLst>
      <p:ext uri="{BB962C8B-B14F-4D97-AF65-F5344CB8AC3E}">
        <p14:creationId xmlns:p14="http://schemas.microsoft.com/office/powerpoint/2010/main" val="1084852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e30e247bb5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e30e247bb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How many of you</a:t>
            </a:r>
            <a:r>
              <a:rPr lang="en-US" baseline="0" dirty="0"/>
              <a:t> have heard of Hyland before today?</a:t>
            </a:r>
          </a:p>
          <a:p>
            <a:endParaRPr lang="en-US" baseline="0" dirty="0"/>
          </a:p>
          <a:p>
            <a:r>
              <a:rPr lang="en-US" baseline="0" dirty="0"/>
              <a:t>Does anyone have examples of software they use?</a:t>
            </a:r>
          </a:p>
          <a:p>
            <a:endParaRPr lang="en-US" baseline="0" dirty="0"/>
          </a:p>
          <a:p>
            <a:r>
              <a:rPr lang="en-US" baseline="0" dirty="0"/>
              <a:t>Laptop: hardware, Microsoft PPT is considered software</a:t>
            </a:r>
            <a:endParaRPr lang="en-US" dirty="0"/>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e30e247bb5_0_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e30e247bb5_0_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Font typeface="Arial" panose="020B0604020202020204" pitchFamily="34" charset="0"/>
              <a:buNone/>
            </a:pPr>
            <a:r>
              <a:rPr lang="en-US" b="0" dirty="0"/>
              <a:t>Hyland is a software development company that creates software products that help companies do their business in an easier way. </a:t>
            </a:r>
          </a:p>
          <a:p>
            <a:pPr marL="0" indent="0">
              <a:buFont typeface="Arial" panose="020B0604020202020204" pitchFamily="34" charset="0"/>
              <a:buNone/>
            </a:pPr>
            <a:endParaRPr lang="en-US" b="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dirty="0"/>
              <a:t>To further introduce Hyland and what we do, I’d like</a:t>
            </a:r>
            <a:r>
              <a:rPr lang="en-US" b="0" baseline="0" dirty="0"/>
              <a:t> to start off with a quick video (click to next slide, then press play on the screen)</a:t>
            </a:r>
            <a:endParaRPr lang="en-US" b="0" dirty="0"/>
          </a:p>
          <a:p>
            <a:pPr marL="0" indent="0">
              <a:buFont typeface="Arial" panose="020B0604020202020204" pitchFamily="34" charset="0"/>
              <a:buNone/>
            </a:pPr>
            <a:endParaRPr lang="en-US" b="0" dirty="0"/>
          </a:p>
          <a:p>
            <a:pPr marL="0" lvl="0" indent="0" algn="l" rtl="0">
              <a:spcBef>
                <a:spcPts val="0"/>
              </a:spcBef>
              <a:spcAft>
                <a:spcPts val="0"/>
              </a:spcAft>
              <a:buNone/>
            </a:pPr>
            <a:endParaRPr b="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e30e247bb5_0_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e30e247bb5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e30e247bb5_0_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e30e247bb5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i="0" kern="1200" dirty="0">
                <a:solidFill>
                  <a:schemeClr val="tx1"/>
                </a:solidFill>
                <a:effectLst/>
                <a:latin typeface="+mn-lt"/>
                <a:ea typeface="+mn-ea"/>
                <a:cs typeface="+mn-cs"/>
              </a:rPr>
              <a:t>After the video- ask the</a:t>
            </a:r>
            <a:r>
              <a:rPr lang="en-US" sz="1100" b="1" i="0" kern="1200" baseline="0" dirty="0">
                <a:solidFill>
                  <a:schemeClr val="tx1"/>
                </a:solidFill>
                <a:effectLst/>
                <a:latin typeface="+mn-lt"/>
                <a:ea typeface="+mn-ea"/>
                <a:cs typeface="+mn-cs"/>
              </a:rPr>
              <a:t> students to tell you some of the things that stood out to them</a:t>
            </a:r>
          </a:p>
          <a:p>
            <a:endParaRPr lang="en-US" dirty="0"/>
          </a:p>
          <a:p>
            <a:r>
              <a:rPr lang="en-US" dirty="0"/>
              <a:t>It all started in 1991 when a</a:t>
            </a:r>
            <a:r>
              <a:rPr lang="en-US" baseline="0" dirty="0"/>
              <a:t> bank in Necedah (NUH- SEE-DUH), Wisconsin was looking for a better way to store all of the paper they had in their office. They wanted to stop printed pages and pages of daily reports that was wasting money and making it difficult to find information, which hurt their customer service. </a:t>
            </a:r>
          </a:p>
          <a:p>
            <a:endParaRPr lang="en-US" baseline="0" dirty="0"/>
          </a:p>
          <a:p>
            <a:r>
              <a:rPr lang="en-US" baseline="0" dirty="0" err="1"/>
              <a:t>Packy</a:t>
            </a:r>
            <a:r>
              <a:rPr lang="en-US" baseline="0" dirty="0"/>
              <a:t> Jr. walked in and was determined to find a solution. He started developing a content management system and Hyland was founded. </a:t>
            </a: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4170086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8"/>
        <p:cNvGrpSpPr/>
        <p:nvPr/>
      </p:nvGrpSpPr>
      <p:grpSpPr>
        <a:xfrm>
          <a:off x="0" y="0"/>
          <a:ext cx="0" cy="0"/>
          <a:chOff x="0" y="0"/>
          <a:chExt cx="0" cy="0"/>
        </a:xfrm>
      </p:grpSpPr>
      <p:sp>
        <p:nvSpPr>
          <p:cNvPr id="1399" name="Google Shape;1399;ge30e247bb5_0_42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0" name="Google Shape;1400;ge30e247bb5_0_42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i="0" dirty="0"/>
              <a:t>Hyland</a:t>
            </a:r>
            <a:r>
              <a:rPr lang="en-US" b="1" i="0" baseline="0" dirty="0"/>
              <a:t> corporate facts</a:t>
            </a:r>
            <a:endParaRPr lang="en-US" b="1" i="0" dirty="0"/>
          </a:p>
          <a:p>
            <a:pPr marL="178027" indent="-178027" defTabSz="931774">
              <a:buFont typeface="Arial" panose="020B0604020202020204" pitchFamily="34" charset="0"/>
              <a:buChar char="•"/>
              <a:defRPr/>
            </a:pPr>
            <a:r>
              <a:rPr lang="en-US" i="0" baseline="0" dirty="0"/>
              <a:t>Founded in 1991 by </a:t>
            </a:r>
            <a:r>
              <a:rPr lang="en-US" i="0" baseline="0" dirty="0" err="1"/>
              <a:t>Packy</a:t>
            </a:r>
            <a:r>
              <a:rPr lang="en-US" i="0" baseline="0" dirty="0"/>
              <a:t> Hyland Jr. in Necedah, Wisconsin</a:t>
            </a:r>
            <a:endParaRPr lang="en-US" i="0" dirty="0"/>
          </a:p>
          <a:p>
            <a:pPr marL="178027" indent="-178027" defTabSz="931774">
              <a:buFont typeface="Arial" panose="020B0604020202020204" pitchFamily="34" charset="0"/>
              <a:buChar char="•"/>
              <a:defRPr/>
            </a:pPr>
            <a:r>
              <a:rPr lang="en-US" i="0" baseline="0" dirty="0"/>
              <a:t>Headquarters in Westlake, Ohio</a:t>
            </a:r>
            <a:endParaRPr lang="en-US" i="0" dirty="0"/>
          </a:p>
          <a:p>
            <a:pPr marL="178027" indent="-178027">
              <a:buFont typeface="Arial" panose="020B0604020202020204" pitchFamily="34" charset="0"/>
              <a:buChar char="•"/>
            </a:pPr>
            <a:r>
              <a:rPr lang="en-US" i="0" dirty="0"/>
              <a:t>4,000 employees </a:t>
            </a:r>
            <a:endParaRPr lang="en-US" i="1" dirty="0"/>
          </a:p>
          <a:p>
            <a:pPr marL="178027" marR="0" lvl="0" indent="-178027" algn="l" defTabSz="931774"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dirty="0"/>
              <a:t>37 office locations </a:t>
            </a:r>
            <a:r>
              <a:rPr lang="en-US" b="0" i="0" baseline="0" dirty="0"/>
              <a:t>Global Headquarters, Westlake, Ohio </a:t>
            </a:r>
            <a:endParaRPr lang="en-US" b="1" i="0" baseline="0" dirty="0"/>
          </a:p>
          <a:p>
            <a:pPr marL="0" indent="0" defTabSz="931774">
              <a:buFont typeface="Arial" panose="020B0604020202020204" pitchFamily="34" charset="0"/>
              <a:buNone/>
              <a:defRPr/>
            </a:pPr>
            <a:r>
              <a:rPr lang="en-US" b="1" i="0" baseline="0" dirty="0"/>
              <a:t>Customers</a:t>
            </a:r>
          </a:p>
          <a:p>
            <a:pPr marL="178027" indent="-178027" defTabSz="931774">
              <a:buFont typeface="Arial" panose="020B0604020202020204" pitchFamily="34" charset="0"/>
              <a:buChar char="•"/>
              <a:defRPr/>
            </a:pPr>
            <a:r>
              <a:rPr lang="en-US" i="0" dirty="0"/>
              <a:t>16,000 active customers as o</a:t>
            </a:r>
            <a:r>
              <a:rPr lang="en-US" i="0" baseline="0" dirty="0"/>
              <a:t>f March 2021</a:t>
            </a:r>
            <a:endParaRPr lang="en-US" i="0" dirty="0"/>
          </a:p>
          <a:p>
            <a:pPr marL="178027" indent="-178027" defTabSz="931774">
              <a:buFont typeface="Arial" panose="020B0604020202020204" pitchFamily="34" charset="0"/>
              <a:buChar char="•"/>
              <a:defRPr/>
            </a:pPr>
            <a:endParaRPr lang="en-US" i="0" baseline="0" dirty="0"/>
          </a:p>
          <a:p>
            <a:pPr marL="0" indent="0" defTabSz="931774">
              <a:buFont typeface="Arial" panose="020B0604020202020204" pitchFamily="34" charset="0"/>
              <a:buNone/>
              <a:defRPr/>
            </a:pPr>
            <a:endParaRPr lang="en-US" i="0" baseline="0" dirty="0"/>
          </a:p>
          <a:p>
            <a:pPr marL="178027" indent="-178027" defTabSz="931774">
              <a:buFont typeface="Arial" panose="020B0604020202020204" pitchFamily="34" charset="0"/>
              <a:buChar char="•"/>
              <a:defRPr/>
            </a:pPr>
            <a:endParaRPr lang="en-US" i="0" baseline="0" dirty="0"/>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e4424ecb0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e4424ecb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628650" lvl="1" indent="-171450" defTabSz="931774">
              <a:buFont typeface="Wingdings" panose="05000000000000000000" pitchFamily="2" charset="2"/>
              <a:buChar char="§"/>
              <a:defRPr/>
            </a:pPr>
            <a:r>
              <a:rPr lang="en-US" b="0" i="0" baseline="0" dirty="0"/>
              <a:t>Here’s a better glimpse of where our 4,000 employees are located. We have offices all over the world including California, the United Kingdom, Boston, Switzerland, Chicago, India, Peru, Australia and even Japan! </a:t>
            </a:r>
          </a:p>
          <a:p>
            <a:endParaRPr lang="en-US" sz="1200" kern="1200" dirty="0">
              <a:solidFill>
                <a:schemeClr val="tx1"/>
              </a:solidFill>
              <a:effectLst/>
              <a:latin typeface="+mn-lt"/>
              <a:ea typeface="+mn-ea"/>
              <a:cs typeface="+mn-cs"/>
            </a:endParaRP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61425" y="622625"/>
            <a:ext cx="8172600" cy="2912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561425" y="3746300"/>
            <a:ext cx="4689900" cy="939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85700" y="540000"/>
            <a:ext cx="8172600" cy="2912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85700" y="3663675"/>
            <a:ext cx="4689900" cy="93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85700" y="539375"/>
            <a:ext cx="81726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txBox="1">
            <a:spLocks noGrp="1"/>
          </p:cNvSpPr>
          <p:nvPr>
            <p:ph type="ctrTitle"/>
          </p:nvPr>
        </p:nvSpPr>
        <p:spPr>
          <a:xfrm>
            <a:off x="720000" y="1138400"/>
            <a:ext cx="7704000" cy="2004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b="1">
                <a:latin typeface="Krona One"/>
                <a:ea typeface="Krona One"/>
                <a:cs typeface="Krona One"/>
                <a:sym typeface="Kron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8" name="Google Shape;18;p2"/>
          <p:cNvSpPr txBox="1">
            <a:spLocks noGrp="1"/>
          </p:cNvSpPr>
          <p:nvPr>
            <p:ph type="subTitle" idx="1"/>
          </p:nvPr>
        </p:nvSpPr>
        <p:spPr>
          <a:xfrm>
            <a:off x="720000" y="3907725"/>
            <a:ext cx="4152600" cy="451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TITLE_ONLY_1">
    <p:spTree>
      <p:nvGrpSpPr>
        <p:cNvPr id="1" name="Shape 192"/>
        <p:cNvGrpSpPr/>
        <p:nvPr/>
      </p:nvGrpSpPr>
      <p:grpSpPr>
        <a:xfrm>
          <a:off x="0" y="0"/>
          <a:ext cx="0" cy="0"/>
          <a:chOff x="0" y="0"/>
          <a:chExt cx="0" cy="0"/>
        </a:xfrm>
      </p:grpSpPr>
      <p:sp>
        <p:nvSpPr>
          <p:cNvPr id="193" name="Google Shape;193;p15"/>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TITLE_ONLY_1_1">
    <p:spTree>
      <p:nvGrpSpPr>
        <p:cNvPr id="1" name="Shape 296"/>
        <p:cNvGrpSpPr/>
        <p:nvPr/>
      </p:nvGrpSpPr>
      <p:grpSpPr>
        <a:xfrm>
          <a:off x="0" y="0"/>
          <a:ext cx="0" cy="0"/>
          <a:chOff x="0" y="0"/>
          <a:chExt cx="0" cy="0"/>
        </a:xfrm>
      </p:grpSpPr>
      <p:sp>
        <p:nvSpPr>
          <p:cNvPr id="297" name="Google Shape;297;p20"/>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0"/>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0"/>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0"/>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0"/>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3" name="Google Shape;303;p20"/>
          <p:cNvSpPr txBox="1">
            <a:spLocks noGrp="1"/>
          </p:cNvSpPr>
          <p:nvPr>
            <p:ph type="subTitle" idx="1"/>
          </p:nvPr>
        </p:nvSpPr>
        <p:spPr>
          <a:xfrm>
            <a:off x="897175" y="1728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4" name="Google Shape;304;p20"/>
          <p:cNvSpPr txBox="1">
            <a:spLocks noGrp="1"/>
          </p:cNvSpPr>
          <p:nvPr>
            <p:ph type="subTitle" idx="2"/>
          </p:nvPr>
        </p:nvSpPr>
        <p:spPr>
          <a:xfrm>
            <a:off x="897175" y="2337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05" name="Google Shape;305;p20"/>
          <p:cNvSpPr txBox="1">
            <a:spLocks noGrp="1"/>
          </p:cNvSpPr>
          <p:nvPr>
            <p:ph type="subTitle" idx="3"/>
          </p:nvPr>
        </p:nvSpPr>
        <p:spPr>
          <a:xfrm>
            <a:off x="3593250" y="1728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6" name="Google Shape;306;p20"/>
          <p:cNvSpPr txBox="1">
            <a:spLocks noGrp="1"/>
          </p:cNvSpPr>
          <p:nvPr>
            <p:ph type="subTitle" idx="4"/>
          </p:nvPr>
        </p:nvSpPr>
        <p:spPr>
          <a:xfrm>
            <a:off x="3593250" y="2337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07" name="Google Shape;307;p20"/>
          <p:cNvSpPr txBox="1">
            <a:spLocks noGrp="1"/>
          </p:cNvSpPr>
          <p:nvPr>
            <p:ph type="subTitle" idx="5"/>
          </p:nvPr>
        </p:nvSpPr>
        <p:spPr>
          <a:xfrm>
            <a:off x="6289325" y="1728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8" name="Google Shape;308;p20"/>
          <p:cNvSpPr txBox="1">
            <a:spLocks noGrp="1"/>
          </p:cNvSpPr>
          <p:nvPr>
            <p:ph type="subTitle" idx="6"/>
          </p:nvPr>
        </p:nvSpPr>
        <p:spPr>
          <a:xfrm>
            <a:off x="6289325" y="2337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09" name="Google Shape;309;p20"/>
          <p:cNvSpPr txBox="1">
            <a:spLocks noGrp="1"/>
          </p:cNvSpPr>
          <p:nvPr>
            <p:ph type="subTitle" idx="7"/>
          </p:nvPr>
        </p:nvSpPr>
        <p:spPr>
          <a:xfrm>
            <a:off x="897175" y="3332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10" name="Google Shape;310;p20"/>
          <p:cNvSpPr txBox="1">
            <a:spLocks noGrp="1"/>
          </p:cNvSpPr>
          <p:nvPr>
            <p:ph type="subTitle" idx="8"/>
          </p:nvPr>
        </p:nvSpPr>
        <p:spPr>
          <a:xfrm>
            <a:off x="897175" y="3941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11" name="Google Shape;311;p20"/>
          <p:cNvSpPr txBox="1">
            <a:spLocks noGrp="1"/>
          </p:cNvSpPr>
          <p:nvPr>
            <p:ph type="subTitle" idx="9"/>
          </p:nvPr>
        </p:nvSpPr>
        <p:spPr>
          <a:xfrm>
            <a:off x="3593250" y="3332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12" name="Google Shape;312;p20"/>
          <p:cNvSpPr txBox="1">
            <a:spLocks noGrp="1"/>
          </p:cNvSpPr>
          <p:nvPr>
            <p:ph type="subTitle" idx="13"/>
          </p:nvPr>
        </p:nvSpPr>
        <p:spPr>
          <a:xfrm>
            <a:off x="3593250" y="3941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13" name="Google Shape;313;p20"/>
          <p:cNvSpPr txBox="1">
            <a:spLocks noGrp="1"/>
          </p:cNvSpPr>
          <p:nvPr>
            <p:ph type="subTitle" idx="14"/>
          </p:nvPr>
        </p:nvSpPr>
        <p:spPr>
          <a:xfrm>
            <a:off x="6289325" y="3332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14" name="Google Shape;314;p20"/>
          <p:cNvSpPr txBox="1">
            <a:spLocks noGrp="1"/>
          </p:cNvSpPr>
          <p:nvPr>
            <p:ph type="subTitle" idx="15"/>
          </p:nvPr>
        </p:nvSpPr>
        <p:spPr>
          <a:xfrm>
            <a:off x="6289325" y="3941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TITLE_1">
    <p:spTree>
      <p:nvGrpSpPr>
        <p:cNvPr id="1" name="Shape 385"/>
        <p:cNvGrpSpPr/>
        <p:nvPr/>
      </p:nvGrpSpPr>
      <p:grpSpPr>
        <a:xfrm>
          <a:off x="0" y="0"/>
          <a:ext cx="0" cy="0"/>
          <a:chOff x="0" y="0"/>
          <a:chExt cx="0" cy="0"/>
        </a:xfrm>
      </p:grpSpPr>
      <p:sp>
        <p:nvSpPr>
          <p:cNvPr id="386" name="Google Shape;386;p25"/>
          <p:cNvSpPr/>
          <p:nvPr/>
        </p:nvSpPr>
        <p:spPr>
          <a:xfrm>
            <a:off x="561425" y="622625"/>
            <a:ext cx="8172600" cy="2912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4044125" y="3746300"/>
            <a:ext cx="4689900" cy="939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485700" y="540000"/>
            <a:ext cx="8172600" cy="2912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3968400" y="3663675"/>
            <a:ext cx="4689900" cy="93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485700" y="539375"/>
            <a:ext cx="81726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txBox="1">
            <a:spLocks noGrp="1"/>
          </p:cNvSpPr>
          <p:nvPr>
            <p:ph type="ctrTitle"/>
          </p:nvPr>
        </p:nvSpPr>
        <p:spPr>
          <a:xfrm>
            <a:off x="720000" y="1049325"/>
            <a:ext cx="5650200" cy="7749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4600" b="1">
                <a:latin typeface="Krona One"/>
                <a:ea typeface="Krona One"/>
                <a:cs typeface="Krona One"/>
                <a:sym typeface="Krona O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95" name="Google Shape;395;p25"/>
          <p:cNvSpPr txBox="1">
            <a:spLocks noGrp="1"/>
          </p:cNvSpPr>
          <p:nvPr>
            <p:ph type="subTitle" idx="1"/>
          </p:nvPr>
        </p:nvSpPr>
        <p:spPr>
          <a:xfrm>
            <a:off x="720000" y="1824225"/>
            <a:ext cx="5650200" cy="378300"/>
          </a:xfrm>
          <a:prstGeom prst="rect">
            <a:avLst/>
          </a:prstGeom>
        </p:spPr>
        <p:txBody>
          <a:bodyPr spcFirstLastPara="1" wrap="square" lIns="91425" tIns="91425" rIns="91425" bIns="91425" anchor="t" anchorCtr="0">
            <a:noAutofit/>
          </a:bodyPr>
          <a:lstStyle>
            <a:lvl1pPr lvl="0">
              <a:spcBef>
                <a:spcPts val="0"/>
              </a:spcBef>
              <a:spcAft>
                <a:spcPts val="0"/>
              </a:spcAft>
              <a:buSzPts val="2000"/>
              <a:buFont typeface="Krona One"/>
              <a:buNone/>
              <a:defRPr sz="2000" b="1">
                <a:highlight>
                  <a:schemeClr val="accent3"/>
                </a:highlight>
                <a:latin typeface="Krona One"/>
                <a:ea typeface="Krona One"/>
                <a:cs typeface="Krona One"/>
                <a:sym typeface="Krona One"/>
              </a:defRPr>
            </a:lvl1pPr>
            <a:lvl2pPr lvl="1">
              <a:spcBef>
                <a:spcPts val="0"/>
              </a:spcBef>
              <a:spcAft>
                <a:spcPts val="0"/>
              </a:spcAft>
              <a:buSzPts val="2000"/>
              <a:buFont typeface="Krona One"/>
              <a:buNone/>
              <a:defRPr sz="2000" b="1">
                <a:latin typeface="Krona One"/>
                <a:ea typeface="Krona One"/>
                <a:cs typeface="Krona One"/>
                <a:sym typeface="Krona One"/>
              </a:defRPr>
            </a:lvl2pPr>
            <a:lvl3pPr lvl="2">
              <a:spcBef>
                <a:spcPts val="0"/>
              </a:spcBef>
              <a:spcAft>
                <a:spcPts val="0"/>
              </a:spcAft>
              <a:buSzPts val="2000"/>
              <a:buFont typeface="Krona One"/>
              <a:buNone/>
              <a:defRPr sz="2000" b="1">
                <a:latin typeface="Krona One"/>
                <a:ea typeface="Krona One"/>
                <a:cs typeface="Krona One"/>
                <a:sym typeface="Krona One"/>
              </a:defRPr>
            </a:lvl3pPr>
            <a:lvl4pPr lvl="3">
              <a:spcBef>
                <a:spcPts val="0"/>
              </a:spcBef>
              <a:spcAft>
                <a:spcPts val="0"/>
              </a:spcAft>
              <a:buSzPts val="2000"/>
              <a:buFont typeface="Krona One"/>
              <a:buNone/>
              <a:defRPr sz="2000" b="1">
                <a:latin typeface="Krona One"/>
                <a:ea typeface="Krona One"/>
                <a:cs typeface="Krona One"/>
                <a:sym typeface="Krona One"/>
              </a:defRPr>
            </a:lvl4pPr>
            <a:lvl5pPr lvl="4">
              <a:spcBef>
                <a:spcPts val="0"/>
              </a:spcBef>
              <a:spcAft>
                <a:spcPts val="0"/>
              </a:spcAft>
              <a:buSzPts val="2000"/>
              <a:buFont typeface="Krona One"/>
              <a:buNone/>
              <a:defRPr sz="2000" b="1">
                <a:latin typeface="Krona One"/>
                <a:ea typeface="Krona One"/>
                <a:cs typeface="Krona One"/>
                <a:sym typeface="Krona One"/>
              </a:defRPr>
            </a:lvl5pPr>
            <a:lvl6pPr lvl="5">
              <a:spcBef>
                <a:spcPts val="0"/>
              </a:spcBef>
              <a:spcAft>
                <a:spcPts val="0"/>
              </a:spcAft>
              <a:buSzPts val="2000"/>
              <a:buFont typeface="Krona One"/>
              <a:buNone/>
              <a:defRPr sz="2000" b="1">
                <a:latin typeface="Krona One"/>
                <a:ea typeface="Krona One"/>
                <a:cs typeface="Krona One"/>
                <a:sym typeface="Krona One"/>
              </a:defRPr>
            </a:lvl6pPr>
            <a:lvl7pPr lvl="6">
              <a:spcBef>
                <a:spcPts val="0"/>
              </a:spcBef>
              <a:spcAft>
                <a:spcPts val="0"/>
              </a:spcAft>
              <a:buSzPts val="2000"/>
              <a:buFont typeface="Krona One"/>
              <a:buNone/>
              <a:defRPr sz="2000" b="1">
                <a:latin typeface="Krona One"/>
                <a:ea typeface="Krona One"/>
                <a:cs typeface="Krona One"/>
                <a:sym typeface="Krona One"/>
              </a:defRPr>
            </a:lvl7pPr>
            <a:lvl8pPr lvl="7">
              <a:spcBef>
                <a:spcPts val="0"/>
              </a:spcBef>
              <a:spcAft>
                <a:spcPts val="0"/>
              </a:spcAft>
              <a:buSzPts val="2000"/>
              <a:buFont typeface="Krona One"/>
              <a:buNone/>
              <a:defRPr sz="2000" b="1">
                <a:latin typeface="Krona One"/>
                <a:ea typeface="Krona One"/>
                <a:cs typeface="Krona One"/>
                <a:sym typeface="Krona One"/>
              </a:defRPr>
            </a:lvl8pPr>
            <a:lvl9pPr lvl="8">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96" name="Google Shape;396;p25"/>
          <p:cNvSpPr txBox="1">
            <a:spLocks noGrp="1"/>
          </p:cNvSpPr>
          <p:nvPr>
            <p:ph type="subTitle" idx="2"/>
          </p:nvPr>
        </p:nvSpPr>
        <p:spPr>
          <a:xfrm>
            <a:off x="720000" y="2299125"/>
            <a:ext cx="2762100" cy="854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97" name="Google Shape;397;p25"/>
          <p:cNvSpPr txBox="1"/>
          <p:nvPr/>
        </p:nvSpPr>
        <p:spPr>
          <a:xfrm>
            <a:off x="4202700" y="3883895"/>
            <a:ext cx="4295100" cy="452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000" b="1">
                <a:solidFill>
                  <a:schemeClr val="dk1"/>
                </a:solidFill>
                <a:latin typeface="Miriam Libre"/>
                <a:ea typeface="Miriam Libre"/>
                <a:cs typeface="Miriam Libre"/>
                <a:sym typeface="Miriam Libre"/>
              </a:rPr>
              <a:t>CREDITS: </a:t>
            </a:r>
            <a:r>
              <a:rPr lang="en" sz="1000">
                <a:solidFill>
                  <a:schemeClr val="dk1"/>
                </a:solidFill>
                <a:latin typeface="Miriam Libre"/>
                <a:ea typeface="Miriam Libre"/>
                <a:cs typeface="Miriam Libre"/>
                <a:sym typeface="Miriam Libre"/>
              </a:rPr>
              <a:t>This presentation template was created by </a:t>
            </a:r>
            <a:r>
              <a:rPr lang="en" sz="1000" b="1">
                <a:solidFill>
                  <a:schemeClr val="dk1"/>
                </a:solidFill>
                <a:uFill>
                  <a:noFill/>
                </a:uFill>
                <a:latin typeface="Miriam Libre"/>
                <a:ea typeface="Miriam Libre"/>
                <a:cs typeface="Miriam Libre"/>
                <a:sym typeface="Miriam Libre"/>
                <a:hlinkClick r:id="rId2">
                  <a:extLst>
                    <a:ext uri="{A12FA001-AC4F-418D-AE19-62706E023703}">
                      <ahyp:hlinkClr xmlns:ahyp="http://schemas.microsoft.com/office/drawing/2018/hyperlinkcolor" val="tx"/>
                    </a:ext>
                  </a:extLst>
                </a:hlinkClick>
              </a:rPr>
              <a:t>Slidesgo</a:t>
            </a:r>
            <a:r>
              <a:rPr lang="en" sz="1000">
                <a:solidFill>
                  <a:schemeClr val="dk1"/>
                </a:solidFill>
                <a:latin typeface="Miriam Libre"/>
                <a:ea typeface="Miriam Libre"/>
                <a:cs typeface="Miriam Libre"/>
                <a:sym typeface="Miriam Libre"/>
              </a:rPr>
              <a:t>, including icons by </a:t>
            </a:r>
            <a:r>
              <a:rPr lang="en" sz="1000" b="1">
                <a:solidFill>
                  <a:schemeClr val="dk1"/>
                </a:solidFill>
                <a:uFill>
                  <a:noFill/>
                </a:uFill>
                <a:latin typeface="Miriam Libre"/>
                <a:ea typeface="Miriam Libre"/>
                <a:cs typeface="Miriam Libre"/>
                <a:sym typeface="Miriam Libre"/>
                <a:hlinkClick r:id="rId3">
                  <a:extLst>
                    <a:ext uri="{A12FA001-AC4F-418D-AE19-62706E023703}">
                      <ahyp:hlinkClr xmlns:ahyp="http://schemas.microsoft.com/office/drawing/2018/hyperlinkcolor" val="tx"/>
                    </a:ext>
                  </a:extLst>
                </a:hlinkClick>
              </a:rPr>
              <a:t>Flaticon</a:t>
            </a:r>
            <a:r>
              <a:rPr lang="en" sz="1000">
                <a:solidFill>
                  <a:schemeClr val="dk1"/>
                </a:solidFill>
                <a:latin typeface="Miriam Libre"/>
                <a:ea typeface="Miriam Libre"/>
                <a:cs typeface="Miriam Libre"/>
                <a:sym typeface="Miriam Libre"/>
              </a:rPr>
              <a:t> and infographics &amp; images by </a:t>
            </a:r>
            <a:r>
              <a:rPr lang="en" sz="1000" b="1">
                <a:solidFill>
                  <a:schemeClr val="dk1"/>
                </a:solidFill>
                <a:uFill>
                  <a:noFill/>
                </a:uFill>
                <a:latin typeface="Miriam Libre"/>
                <a:ea typeface="Miriam Libre"/>
                <a:cs typeface="Miriam Libre"/>
                <a:sym typeface="Miriam Libre"/>
                <a:hlinkClick r:id="rId4">
                  <a:extLst>
                    <a:ext uri="{A12FA001-AC4F-418D-AE19-62706E023703}">
                      <ahyp:hlinkClr xmlns:ahyp="http://schemas.microsoft.com/office/drawing/2018/hyperlinkcolor" val="tx"/>
                    </a:ext>
                  </a:extLst>
                </a:hlinkClick>
              </a:rPr>
              <a:t>Freepik</a:t>
            </a:r>
            <a:endParaRPr sz="1000" b="1">
              <a:solidFill>
                <a:schemeClr val="dk1"/>
              </a:solidFill>
              <a:latin typeface="Miriam Libre"/>
              <a:ea typeface="Miriam Libre"/>
              <a:cs typeface="Miriam Libre"/>
              <a:sym typeface="Miriam Libre"/>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2">
    <p:spTree>
      <p:nvGrpSpPr>
        <p:cNvPr id="1" name="Shape 398"/>
        <p:cNvGrpSpPr/>
        <p:nvPr/>
      </p:nvGrpSpPr>
      <p:grpSpPr>
        <a:xfrm>
          <a:off x="0" y="0"/>
          <a:ext cx="0" cy="0"/>
          <a:chOff x="0" y="0"/>
          <a:chExt cx="0" cy="0"/>
        </a:xfrm>
      </p:grpSpPr>
      <p:sp>
        <p:nvSpPr>
          <p:cNvPr id="399" name="Google Shape;399;p26"/>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6"/>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6"/>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6"/>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2_1">
    <p:spTree>
      <p:nvGrpSpPr>
        <p:cNvPr id="1" name="Shape 404"/>
        <p:cNvGrpSpPr/>
        <p:nvPr/>
      </p:nvGrpSpPr>
      <p:grpSpPr>
        <a:xfrm>
          <a:off x="0" y="0"/>
          <a:ext cx="0" cy="0"/>
          <a:chOff x="0" y="0"/>
          <a:chExt cx="0" cy="0"/>
        </a:xfrm>
      </p:grpSpPr>
      <p:sp>
        <p:nvSpPr>
          <p:cNvPr id="405" name="Google Shape;405;p27"/>
          <p:cNvSpPr/>
          <p:nvPr/>
        </p:nvSpPr>
        <p:spPr>
          <a:xfrm>
            <a:off x="561425" y="1356600"/>
            <a:ext cx="47154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7"/>
          <p:cNvSpPr/>
          <p:nvPr/>
        </p:nvSpPr>
        <p:spPr>
          <a:xfrm>
            <a:off x="485700" y="1273975"/>
            <a:ext cx="47154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p:nvPr/>
        </p:nvSpPr>
        <p:spPr>
          <a:xfrm>
            <a:off x="485700" y="1273350"/>
            <a:ext cx="4715400" cy="2754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7"/>
          <p:cNvSpPr/>
          <p:nvPr/>
        </p:nvSpPr>
        <p:spPr>
          <a:xfrm>
            <a:off x="7200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7"/>
          <p:cNvSpPr/>
          <p:nvPr/>
        </p:nvSpPr>
        <p:spPr>
          <a:xfrm>
            <a:off x="9059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7"/>
          <p:cNvSpPr/>
          <p:nvPr/>
        </p:nvSpPr>
        <p:spPr>
          <a:xfrm>
            <a:off x="10918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7"/>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7"/>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7"/>
          <p:cNvSpPr/>
          <p:nvPr/>
        </p:nvSpPr>
        <p:spPr>
          <a:xfrm>
            <a:off x="5493300" y="1356600"/>
            <a:ext cx="3240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7"/>
          <p:cNvSpPr/>
          <p:nvPr/>
        </p:nvSpPr>
        <p:spPr>
          <a:xfrm>
            <a:off x="5417575" y="1273975"/>
            <a:ext cx="3240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7"/>
          <p:cNvSpPr/>
          <p:nvPr/>
        </p:nvSpPr>
        <p:spPr>
          <a:xfrm>
            <a:off x="5417575" y="1273350"/>
            <a:ext cx="3240600" cy="2754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7"/>
          <p:cNvSpPr/>
          <p:nvPr/>
        </p:nvSpPr>
        <p:spPr>
          <a:xfrm>
            <a:off x="5651875"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7"/>
          <p:cNvSpPr/>
          <p:nvPr/>
        </p:nvSpPr>
        <p:spPr>
          <a:xfrm>
            <a:off x="5837800"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7"/>
          <p:cNvSpPr/>
          <p:nvPr/>
        </p:nvSpPr>
        <p:spPr>
          <a:xfrm>
            <a:off x="6023725"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CUSTOM_2_2">
    <p:spTree>
      <p:nvGrpSpPr>
        <p:cNvPr id="1" name="Shape 419"/>
        <p:cNvGrpSpPr/>
        <p:nvPr/>
      </p:nvGrpSpPr>
      <p:grpSpPr>
        <a:xfrm>
          <a:off x="0" y="0"/>
          <a:ext cx="0" cy="0"/>
          <a:chOff x="0" y="0"/>
          <a:chExt cx="0" cy="0"/>
        </a:xfrm>
      </p:grpSpPr>
      <p:sp>
        <p:nvSpPr>
          <p:cNvPr id="420" name="Google Shape;420;p28"/>
          <p:cNvSpPr/>
          <p:nvPr/>
        </p:nvSpPr>
        <p:spPr>
          <a:xfrm>
            <a:off x="561425" y="1356600"/>
            <a:ext cx="39075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485700" y="1273975"/>
            <a:ext cx="39075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485700" y="1273350"/>
            <a:ext cx="3907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7200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9059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10918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4826525" y="1356600"/>
            <a:ext cx="39075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4750800" y="1273975"/>
            <a:ext cx="39075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4750800" y="1273350"/>
            <a:ext cx="3907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49851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51710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53569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a:off x="561425" y="622625"/>
            <a:ext cx="4010100" cy="4063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4775983" y="3746300"/>
            <a:ext cx="3957900" cy="939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485700" y="540000"/>
            <a:ext cx="4010100" cy="4063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4712075" y="3663675"/>
            <a:ext cx="3946200" cy="93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85700" y="539375"/>
            <a:ext cx="40101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txBox="1">
            <a:spLocks noGrp="1"/>
          </p:cNvSpPr>
          <p:nvPr>
            <p:ph type="subTitle" idx="1"/>
          </p:nvPr>
        </p:nvSpPr>
        <p:spPr>
          <a:xfrm>
            <a:off x="5403825" y="3806375"/>
            <a:ext cx="2562600" cy="69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9" name="Google Shape;29;p3"/>
          <p:cNvSpPr/>
          <p:nvPr/>
        </p:nvSpPr>
        <p:spPr>
          <a:xfrm>
            <a:off x="4787800" y="622625"/>
            <a:ext cx="3946200" cy="2912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4712075" y="540000"/>
            <a:ext cx="3946200" cy="2912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712075" y="539375"/>
            <a:ext cx="39462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4946375"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5132300"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5318225"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txBox="1">
            <a:spLocks noGrp="1"/>
          </p:cNvSpPr>
          <p:nvPr>
            <p:ph type="ctrTitle"/>
          </p:nvPr>
        </p:nvSpPr>
        <p:spPr>
          <a:xfrm>
            <a:off x="4946375" y="1706075"/>
            <a:ext cx="3477600" cy="76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3600" b="1">
                <a:latin typeface="Krona One"/>
                <a:ea typeface="Krona One"/>
                <a:cs typeface="Krona One"/>
                <a:sym typeface="Krona O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6" name="Google Shape;36;p3"/>
          <p:cNvSpPr txBox="1">
            <a:spLocks noGrp="1"/>
          </p:cNvSpPr>
          <p:nvPr>
            <p:ph type="title" idx="2" hasCustomPrompt="1"/>
          </p:nvPr>
        </p:nvSpPr>
        <p:spPr>
          <a:xfrm>
            <a:off x="1001400" y="1749150"/>
            <a:ext cx="2787900" cy="164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0000"/>
              <a:buNone/>
              <a:defRPr sz="100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7"/>
        <p:cNvGrpSpPr/>
        <p:nvPr/>
      </p:nvGrpSpPr>
      <p:grpSpPr>
        <a:xfrm>
          <a:off x="0" y="0"/>
          <a:ext cx="0" cy="0"/>
          <a:chOff x="0" y="0"/>
          <a:chExt cx="0" cy="0"/>
        </a:xfrm>
      </p:grpSpPr>
      <p:sp>
        <p:nvSpPr>
          <p:cNvPr id="38" name="Google Shape;38;p4"/>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2" name="Google Shape;42;p4"/>
          <p:cNvSpPr/>
          <p:nvPr/>
        </p:nvSpPr>
        <p:spPr>
          <a:xfrm>
            <a:off x="561425" y="1356100"/>
            <a:ext cx="8172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txBox="1">
            <a:spLocks noGrp="1"/>
          </p:cNvSpPr>
          <p:nvPr>
            <p:ph type="body" idx="1"/>
          </p:nvPr>
        </p:nvSpPr>
        <p:spPr>
          <a:xfrm>
            <a:off x="720000" y="1351850"/>
            <a:ext cx="7704000" cy="32517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AutoNum type="arabicPeriod"/>
              <a:defRPr sz="1200"/>
            </a:lvl1pPr>
            <a:lvl2pPr marL="914400" lvl="1" indent="-304800" rtl="0">
              <a:spcBef>
                <a:spcPts val="0"/>
              </a:spcBef>
              <a:spcAft>
                <a:spcPts val="0"/>
              </a:spcAft>
              <a:buClr>
                <a:srgbClr val="434343"/>
              </a:buClr>
              <a:buSzPts val="1200"/>
              <a:buFont typeface="Roboto Condensed Light"/>
              <a:buAutoNum type="alphaLcPeriod"/>
              <a:defRPr sz="1200"/>
            </a:lvl2pPr>
            <a:lvl3pPr marL="1371600" lvl="2" indent="-304800" rtl="0">
              <a:spcBef>
                <a:spcPts val="0"/>
              </a:spcBef>
              <a:spcAft>
                <a:spcPts val="0"/>
              </a:spcAft>
              <a:buClr>
                <a:srgbClr val="434343"/>
              </a:buClr>
              <a:buSzPts val="1200"/>
              <a:buFont typeface="Roboto Condensed Light"/>
              <a:buAutoNum type="romanLcPeriod"/>
              <a:defRPr sz="1200"/>
            </a:lvl3pPr>
            <a:lvl4pPr marL="1828800" lvl="3" indent="-304800" rtl="0">
              <a:spcBef>
                <a:spcPts val="0"/>
              </a:spcBef>
              <a:spcAft>
                <a:spcPts val="0"/>
              </a:spcAft>
              <a:buClr>
                <a:srgbClr val="434343"/>
              </a:buClr>
              <a:buSzPts val="1200"/>
              <a:buFont typeface="Roboto Condensed Light"/>
              <a:buAutoNum type="arabicPeriod"/>
              <a:defRPr sz="1200"/>
            </a:lvl4pPr>
            <a:lvl5pPr marL="2286000" lvl="4" indent="-304800" rtl="0">
              <a:spcBef>
                <a:spcPts val="0"/>
              </a:spcBef>
              <a:spcAft>
                <a:spcPts val="0"/>
              </a:spcAft>
              <a:buClr>
                <a:srgbClr val="434343"/>
              </a:buClr>
              <a:buSzPts val="1200"/>
              <a:buFont typeface="Roboto Condensed Light"/>
              <a:buAutoNum type="alphaLcPeriod"/>
              <a:defRPr sz="1200"/>
            </a:lvl5pPr>
            <a:lvl6pPr marL="2743200" lvl="5" indent="-304800" rtl="0">
              <a:spcBef>
                <a:spcPts val="0"/>
              </a:spcBef>
              <a:spcAft>
                <a:spcPts val="0"/>
              </a:spcAft>
              <a:buClr>
                <a:srgbClr val="434343"/>
              </a:buClr>
              <a:buSzPts val="1200"/>
              <a:buFont typeface="Roboto Condensed Light"/>
              <a:buAutoNum type="romanLcPeriod"/>
              <a:defRPr sz="1200"/>
            </a:lvl6pPr>
            <a:lvl7pPr marL="3200400" lvl="6" indent="-304800" rtl="0">
              <a:spcBef>
                <a:spcPts val="0"/>
              </a:spcBef>
              <a:spcAft>
                <a:spcPts val="0"/>
              </a:spcAft>
              <a:buClr>
                <a:srgbClr val="434343"/>
              </a:buClr>
              <a:buSzPts val="1200"/>
              <a:buFont typeface="Roboto Condensed Light"/>
              <a:buAutoNum type="arabicPeriod"/>
              <a:defRPr sz="1200"/>
            </a:lvl7pPr>
            <a:lvl8pPr marL="3657600" lvl="7" indent="-304800" rtl="0">
              <a:spcBef>
                <a:spcPts val="0"/>
              </a:spcBef>
              <a:spcAft>
                <a:spcPts val="0"/>
              </a:spcAft>
              <a:buClr>
                <a:srgbClr val="434343"/>
              </a:buClr>
              <a:buSzPts val="1200"/>
              <a:buFont typeface="Roboto Condensed Light"/>
              <a:buAutoNum type="alphaLcPeriod"/>
              <a:defRPr sz="1200"/>
            </a:lvl8pPr>
            <a:lvl9pPr marL="4114800" lvl="8" indent="-304800" rtl="0">
              <a:spcBef>
                <a:spcPts val="0"/>
              </a:spcBef>
              <a:spcAft>
                <a:spcPts val="0"/>
              </a:spcAft>
              <a:buClr>
                <a:srgbClr val="434343"/>
              </a:buClr>
              <a:buSzPts val="1200"/>
              <a:buFont typeface="Roboto Condensed Light"/>
              <a:buAutoNum type="romanLcPeriod"/>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6"/>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561425" y="1356100"/>
            <a:ext cx="8172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1"/>
        <p:cNvGrpSpPr/>
        <p:nvPr/>
      </p:nvGrpSpPr>
      <p:grpSpPr>
        <a:xfrm>
          <a:off x="0" y="0"/>
          <a:ext cx="0" cy="0"/>
          <a:chOff x="0" y="0"/>
          <a:chExt cx="0" cy="0"/>
        </a:xfrm>
      </p:grpSpPr>
      <p:sp>
        <p:nvSpPr>
          <p:cNvPr id="102" name="Google Shape;102;p9"/>
          <p:cNvSpPr/>
          <p:nvPr/>
        </p:nvSpPr>
        <p:spPr>
          <a:xfrm>
            <a:off x="561425" y="622625"/>
            <a:ext cx="2778900" cy="40632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p:nvPr/>
        </p:nvSpPr>
        <p:spPr>
          <a:xfrm>
            <a:off x="485700" y="540000"/>
            <a:ext cx="2778900" cy="4063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485700" y="539375"/>
            <a:ext cx="27789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a:off x="3524600" y="622625"/>
            <a:ext cx="5209500" cy="24702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a:off x="3448875" y="540000"/>
            <a:ext cx="5209500" cy="2470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a:off x="3448875" y="539375"/>
            <a:ext cx="5209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a:off x="3683175"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9"/>
          <p:cNvSpPr/>
          <p:nvPr/>
        </p:nvSpPr>
        <p:spPr>
          <a:xfrm>
            <a:off x="3869100"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a:off x="4055025"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txBox="1">
            <a:spLocks noGrp="1"/>
          </p:cNvSpPr>
          <p:nvPr>
            <p:ph type="title"/>
          </p:nvPr>
        </p:nvSpPr>
        <p:spPr>
          <a:xfrm>
            <a:off x="4106750" y="899900"/>
            <a:ext cx="4045200" cy="1016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8" name="Google Shape;118;p9"/>
          <p:cNvSpPr txBox="1">
            <a:spLocks noGrp="1"/>
          </p:cNvSpPr>
          <p:nvPr>
            <p:ph type="subTitle" idx="1"/>
          </p:nvPr>
        </p:nvSpPr>
        <p:spPr>
          <a:xfrm>
            <a:off x="3704625" y="1810875"/>
            <a:ext cx="4719600" cy="78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9" name="Google Shape;119;p9"/>
          <p:cNvSpPr/>
          <p:nvPr/>
        </p:nvSpPr>
        <p:spPr>
          <a:xfrm>
            <a:off x="3524600" y="3297000"/>
            <a:ext cx="5209500" cy="13887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a:off x="3448875" y="3214375"/>
            <a:ext cx="5209500" cy="1388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1"/>
        <p:cNvGrpSpPr/>
        <p:nvPr/>
      </p:nvGrpSpPr>
      <p:grpSpPr>
        <a:xfrm>
          <a:off x="0" y="0"/>
          <a:ext cx="0" cy="0"/>
          <a:chOff x="0" y="0"/>
          <a:chExt cx="0" cy="0"/>
        </a:xfrm>
      </p:grpSpPr>
      <p:sp>
        <p:nvSpPr>
          <p:cNvPr id="122" name="Google Shape;122;p10"/>
          <p:cNvSpPr/>
          <p:nvPr/>
        </p:nvSpPr>
        <p:spPr>
          <a:xfrm>
            <a:off x="561425" y="3584400"/>
            <a:ext cx="8172600" cy="1019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0"/>
          <p:cNvSpPr/>
          <p:nvPr/>
        </p:nvSpPr>
        <p:spPr>
          <a:xfrm>
            <a:off x="485700" y="3501675"/>
            <a:ext cx="8172600" cy="1019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0"/>
          <p:cNvSpPr/>
          <p:nvPr/>
        </p:nvSpPr>
        <p:spPr>
          <a:xfrm>
            <a:off x="485700" y="3501675"/>
            <a:ext cx="81726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0"/>
          <p:cNvSpPr/>
          <p:nvPr/>
        </p:nvSpPr>
        <p:spPr>
          <a:xfrm>
            <a:off x="720000" y="35912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p:cNvSpPr/>
          <p:nvPr/>
        </p:nvSpPr>
        <p:spPr>
          <a:xfrm>
            <a:off x="905925" y="35912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p:cNvSpPr/>
          <p:nvPr/>
        </p:nvSpPr>
        <p:spPr>
          <a:xfrm>
            <a:off x="1091850" y="35912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Font typeface="Krona One"/>
              <a:buNone/>
              <a:defRPr sz="2000" b="1">
                <a:latin typeface="Krona One"/>
                <a:ea typeface="Krona One"/>
                <a:cs typeface="Krona One"/>
                <a:sym typeface="Krona 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5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TITLE_AND_BODY_1">
    <p:spTree>
      <p:nvGrpSpPr>
        <p:cNvPr id="1" name="Shape 155"/>
        <p:cNvGrpSpPr/>
        <p:nvPr/>
      </p:nvGrpSpPr>
      <p:grpSpPr>
        <a:xfrm>
          <a:off x="0" y="0"/>
          <a:ext cx="0" cy="0"/>
          <a:chOff x="0" y="0"/>
          <a:chExt cx="0" cy="0"/>
        </a:xfrm>
      </p:grpSpPr>
      <p:sp>
        <p:nvSpPr>
          <p:cNvPr id="156" name="Google Shape;156;p13"/>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3"/>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0" name="Google Shape;160;p13"/>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txBox="1">
            <a:spLocks noGrp="1"/>
          </p:cNvSpPr>
          <p:nvPr>
            <p:ph type="title" idx="2" hasCustomPrompt="1"/>
          </p:nvPr>
        </p:nvSpPr>
        <p:spPr>
          <a:xfrm>
            <a:off x="923075" y="1878400"/>
            <a:ext cx="1368600" cy="79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3" name="Google Shape;163;p13"/>
          <p:cNvSpPr txBox="1">
            <a:spLocks noGrp="1"/>
          </p:cNvSpPr>
          <p:nvPr>
            <p:ph type="subTitle" idx="1"/>
          </p:nvPr>
        </p:nvSpPr>
        <p:spPr>
          <a:xfrm>
            <a:off x="2368625" y="1686700"/>
            <a:ext cx="2046000" cy="468300"/>
          </a:xfrm>
          <a:prstGeom prst="rect">
            <a:avLst/>
          </a:prstGeom>
        </p:spPr>
        <p:txBody>
          <a:bodyPr spcFirstLastPara="1" wrap="square" lIns="91425" tIns="91425" rIns="91425" bIns="91425" anchor="b" anchorCtr="0">
            <a:noAutofit/>
          </a:bodyPr>
          <a:lstStyle>
            <a:lvl1pPr lvl="0">
              <a:spcBef>
                <a:spcPts val="0"/>
              </a:spcBef>
              <a:spcAft>
                <a:spcPts val="0"/>
              </a:spcAft>
              <a:buSzPts val="2000"/>
              <a:buFont typeface="Krona One"/>
              <a:buNone/>
              <a:defRPr sz="2000" b="1">
                <a:latin typeface="Krona One"/>
                <a:ea typeface="Krona One"/>
                <a:cs typeface="Krona One"/>
                <a:sym typeface="Krona One"/>
              </a:defRPr>
            </a:lvl1pPr>
            <a:lvl2pPr lvl="1">
              <a:spcBef>
                <a:spcPts val="0"/>
              </a:spcBef>
              <a:spcAft>
                <a:spcPts val="0"/>
              </a:spcAft>
              <a:buSzPts val="2000"/>
              <a:buFont typeface="Krona One"/>
              <a:buNone/>
              <a:defRPr sz="2000" b="1">
                <a:latin typeface="Krona One"/>
                <a:ea typeface="Krona One"/>
                <a:cs typeface="Krona One"/>
                <a:sym typeface="Krona One"/>
              </a:defRPr>
            </a:lvl2pPr>
            <a:lvl3pPr lvl="2">
              <a:spcBef>
                <a:spcPts val="0"/>
              </a:spcBef>
              <a:spcAft>
                <a:spcPts val="0"/>
              </a:spcAft>
              <a:buSzPts val="2000"/>
              <a:buFont typeface="Krona One"/>
              <a:buNone/>
              <a:defRPr sz="2000" b="1">
                <a:latin typeface="Krona One"/>
                <a:ea typeface="Krona One"/>
                <a:cs typeface="Krona One"/>
                <a:sym typeface="Krona One"/>
              </a:defRPr>
            </a:lvl3pPr>
            <a:lvl4pPr lvl="3">
              <a:spcBef>
                <a:spcPts val="0"/>
              </a:spcBef>
              <a:spcAft>
                <a:spcPts val="0"/>
              </a:spcAft>
              <a:buSzPts val="2000"/>
              <a:buFont typeface="Krona One"/>
              <a:buNone/>
              <a:defRPr sz="2000" b="1">
                <a:latin typeface="Krona One"/>
                <a:ea typeface="Krona One"/>
                <a:cs typeface="Krona One"/>
                <a:sym typeface="Krona One"/>
              </a:defRPr>
            </a:lvl4pPr>
            <a:lvl5pPr lvl="4">
              <a:spcBef>
                <a:spcPts val="0"/>
              </a:spcBef>
              <a:spcAft>
                <a:spcPts val="0"/>
              </a:spcAft>
              <a:buSzPts val="2000"/>
              <a:buFont typeface="Krona One"/>
              <a:buNone/>
              <a:defRPr sz="2000" b="1">
                <a:latin typeface="Krona One"/>
                <a:ea typeface="Krona One"/>
                <a:cs typeface="Krona One"/>
                <a:sym typeface="Krona One"/>
              </a:defRPr>
            </a:lvl5pPr>
            <a:lvl6pPr lvl="5">
              <a:spcBef>
                <a:spcPts val="0"/>
              </a:spcBef>
              <a:spcAft>
                <a:spcPts val="0"/>
              </a:spcAft>
              <a:buSzPts val="2000"/>
              <a:buFont typeface="Krona One"/>
              <a:buNone/>
              <a:defRPr sz="2000" b="1">
                <a:latin typeface="Krona One"/>
                <a:ea typeface="Krona One"/>
                <a:cs typeface="Krona One"/>
                <a:sym typeface="Krona One"/>
              </a:defRPr>
            </a:lvl6pPr>
            <a:lvl7pPr lvl="6">
              <a:spcBef>
                <a:spcPts val="0"/>
              </a:spcBef>
              <a:spcAft>
                <a:spcPts val="0"/>
              </a:spcAft>
              <a:buSzPts val="2000"/>
              <a:buFont typeface="Krona One"/>
              <a:buNone/>
              <a:defRPr sz="2000" b="1">
                <a:latin typeface="Krona One"/>
                <a:ea typeface="Krona One"/>
                <a:cs typeface="Krona One"/>
                <a:sym typeface="Krona One"/>
              </a:defRPr>
            </a:lvl7pPr>
            <a:lvl8pPr lvl="7">
              <a:spcBef>
                <a:spcPts val="0"/>
              </a:spcBef>
              <a:spcAft>
                <a:spcPts val="0"/>
              </a:spcAft>
              <a:buSzPts val="2000"/>
              <a:buFont typeface="Krona One"/>
              <a:buNone/>
              <a:defRPr sz="2000" b="1">
                <a:latin typeface="Krona One"/>
                <a:ea typeface="Krona One"/>
                <a:cs typeface="Krona One"/>
                <a:sym typeface="Krona One"/>
              </a:defRPr>
            </a:lvl8pPr>
            <a:lvl9pPr lvl="8">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164" name="Google Shape;164;p13"/>
          <p:cNvSpPr txBox="1">
            <a:spLocks noGrp="1"/>
          </p:cNvSpPr>
          <p:nvPr>
            <p:ph type="subTitle" idx="3"/>
          </p:nvPr>
        </p:nvSpPr>
        <p:spPr>
          <a:xfrm>
            <a:off x="2368625" y="2238250"/>
            <a:ext cx="2046000" cy="658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65" name="Google Shape;165;p13"/>
          <p:cNvSpPr txBox="1">
            <a:spLocks noGrp="1"/>
          </p:cNvSpPr>
          <p:nvPr>
            <p:ph type="title" idx="4" hasCustomPrompt="1"/>
          </p:nvPr>
        </p:nvSpPr>
        <p:spPr>
          <a:xfrm>
            <a:off x="4729375" y="1878400"/>
            <a:ext cx="1368600" cy="79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6" name="Google Shape;166;p13"/>
          <p:cNvSpPr txBox="1">
            <a:spLocks noGrp="1"/>
          </p:cNvSpPr>
          <p:nvPr>
            <p:ph type="subTitle" idx="5"/>
          </p:nvPr>
        </p:nvSpPr>
        <p:spPr>
          <a:xfrm>
            <a:off x="6174925" y="1686700"/>
            <a:ext cx="2046000" cy="4683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rona One"/>
              <a:buNone/>
              <a:defRPr sz="2000" b="1">
                <a:latin typeface="Krona One"/>
                <a:ea typeface="Krona One"/>
                <a:cs typeface="Krona One"/>
                <a:sym typeface="Krona One"/>
              </a:defRPr>
            </a:lvl1pPr>
            <a:lvl2pPr lvl="1" rtl="0">
              <a:spcBef>
                <a:spcPts val="0"/>
              </a:spcBef>
              <a:spcAft>
                <a:spcPts val="0"/>
              </a:spcAft>
              <a:buSzPts val="2000"/>
              <a:buFont typeface="Krona One"/>
              <a:buNone/>
              <a:defRPr sz="2000" b="1">
                <a:latin typeface="Krona One"/>
                <a:ea typeface="Krona One"/>
                <a:cs typeface="Krona One"/>
                <a:sym typeface="Krona One"/>
              </a:defRPr>
            </a:lvl2pPr>
            <a:lvl3pPr lvl="2" rtl="0">
              <a:spcBef>
                <a:spcPts val="0"/>
              </a:spcBef>
              <a:spcAft>
                <a:spcPts val="0"/>
              </a:spcAft>
              <a:buSzPts val="2000"/>
              <a:buFont typeface="Krona One"/>
              <a:buNone/>
              <a:defRPr sz="2000" b="1">
                <a:latin typeface="Krona One"/>
                <a:ea typeface="Krona One"/>
                <a:cs typeface="Krona One"/>
                <a:sym typeface="Krona One"/>
              </a:defRPr>
            </a:lvl3pPr>
            <a:lvl4pPr lvl="3" rtl="0">
              <a:spcBef>
                <a:spcPts val="0"/>
              </a:spcBef>
              <a:spcAft>
                <a:spcPts val="0"/>
              </a:spcAft>
              <a:buSzPts val="2000"/>
              <a:buFont typeface="Krona One"/>
              <a:buNone/>
              <a:defRPr sz="2000" b="1">
                <a:latin typeface="Krona One"/>
                <a:ea typeface="Krona One"/>
                <a:cs typeface="Krona One"/>
                <a:sym typeface="Krona One"/>
              </a:defRPr>
            </a:lvl4pPr>
            <a:lvl5pPr lvl="4" rtl="0">
              <a:spcBef>
                <a:spcPts val="0"/>
              </a:spcBef>
              <a:spcAft>
                <a:spcPts val="0"/>
              </a:spcAft>
              <a:buSzPts val="2000"/>
              <a:buFont typeface="Krona One"/>
              <a:buNone/>
              <a:defRPr sz="2000" b="1">
                <a:latin typeface="Krona One"/>
                <a:ea typeface="Krona One"/>
                <a:cs typeface="Krona One"/>
                <a:sym typeface="Krona One"/>
              </a:defRPr>
            </a:lvl5pPr>
            <a:lvl6pPr lvl="5" rtl="0">
              <a:spcBef>
                <a:spcPts val="0"/>
              </a:spcBef>
              <a:spcAft>
                <a:spcPts val="0"/>
              </a:spcAft>
              <a:buSzPts val="2000"/>
              <a:buFont typeface="Krona One"/>
              <a:buNone/>
              <a:defRPr sz="2000" b="1">
                <a:latin typeface="Krona One"/>
                <a:ea typeface="Krona One"/>
                <a:cs typeface="Krona One"/>
                <a:sym typeface="Krona One"/>
              </a:defRPr>
            </a:lvl6pPr>
            <a:lvl7pPr lvl="6" rtl="0">
              <a:spcBef>
                <a:spcPts val="0"/>
              </a:spcBef>
              <a:spcAft>
                <a:spcPts val="0"/>
              </a:spcAft>
              <a:buSzPts val="2000"/>
              <a:buFont typeface="Krona One"/>
              <a:buNone/>
              <a:defRPr sz="2000" b="1">
                <a:latin typeface="Krona One"/>
                <a:ea typeface="Krona One"/>
                <a:cs typeface="Krona One"/>
                <a:sym typeface="Krona One"/>
              </a:defRPr>
            </a:lvl7pPr>
            <a:lvl8pPr lvl="7" rtl="0">
              <a:spcBef>
                <a:spcPts val="0"/>
              </a:spcBef>
              <a:spcAft>
                <a:spcPts val="0"/>
              </a:spcAft>
              <a:buSzPts val="2000"/>
              <a:buFont typeface="Krona One"/>
              <a:buNone/>
              <a:defRPr sz="2000" b="1">
                <a:latin typeface="Krona One"/>
                <a:ea typeface="Krona One"/>
                <a:cs typeface="Krona One"/>
                <a:sym typeface="Krona One"/>
              </a:defRPr>
            </a:lvl8pPr>
            <a:lvl9pPr lvl="8"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167" name="Google Shape;167;p13"/>
          <p:cNvSpPr txBox="1">
            <a:spLocks noGrp="1"/>
          </p:cNvSpPr>
          <p:nvPr>
            <p:ph type="subTitle" idx="6"/>
          </p:nvPr>
        </p:nvSpPr>
        <p:spPr>
          <a:xfrm>
            <a:off x="6174925" y="2238250"/>
            <a:ext cx="2046000" cy="658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68" name="Google Shape;168;p13"/>
          <p:cNvSpPr txBox="1">
            <a:spLocks noGrp="1"/>
          </p:cNvSpPr>
          <p:nvPr>
            <p:ph type="title" idx="7" hasCustomPrompt="1"/>
          </p:nvPr>
        </p:nvSpPr>
        <p:spPr>
          <a:xfrm>
            <a:off x="923075" y="3310625"/>
            <a:ext cx="1368600" cy="79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9" name="Google Shape;169;p13"/>
          <p:cNvSpPr txBox="1">
            <a:spLocks noGrp="1"/>
          </p:cNvSpPr>
          <p:nvPr>
            <p:ph type="subTitle" idx="8"/>
          </p:nvPr>
        </p:nvSpPr>
        <p:spPr>
          <a:xfrm>
            <a:off x="2368625" y="3104050"/>
            <a:ext cx="2046000" cy="4683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rona One"/>
              <a:buNone/>
              <a:defRPr sz="2000" b="1">
                <a:latin typeface="Krona One"/>
                <a:ea typeface="Krona One"/>
                <a:cs typeface="Krona One"/>
                <a:sym typeface="Krona One"/>
              </a:defRPr>
            </a:lvl1pPr>
            <a:lvl2pPr lvl="1" rtl="0">
              <a:spcBef>
                <a:spcPts val="0"/>
              </a:spcBef>
              <a:spcAft>
                <a:spcPts val="0"/>
              </a:spcAft>
              <a:buSzPts val="2000"/>
              <a:buFont typeface="Krona One"/>
              <a:buNone/>
              <a:defRPr sz="2000" b="1">
                <a:latin typeface="Krona One"/>
                <a:ea typeface="Krona One"/>
                <a:cs typeface="Krona One"/>
                <a:sym typeface="Krona One"/>
              </a:defRPr>
            </a:lvl2pPr>
            <a:lvl3pPr lvl="2" rtl="0">
              <a:spcBef>
                <a:spcPts val="0"/>
              </a:spcBef>
              <a:spcAft>
                <a:spcPts val="0"/>
              </a:spcAft>
              <a:buSzPts val="2000"/>
              <a:buFont typeface="Krona One"/>
              <a:buNone/>
              <a:defRPr sz="2000" b="1">
                <a:latin typeface="Krona One"/>
                <a:ea typeface="Krona One"/>
                <a:cs typeface="Krona One"/>
                <a:sym typeface="Krona One"/>
              </a:defRPr>
            </a:lvl3pPr>
            <a:lvl4pPr lvl="3" rtl="0">
              <a:spcBef>
                <a:spcPts val="0"/>
              </a:spcBef>
              <a:spcAft>
                <a:spcPts val="0"/>
              </a:spcAft>
              <a:buSzPts val="2000"/>
              <a:buFont typeface="Krona One"/>
              <a:buNone/>
              <a:defRPr sz="2000" b="1">
                <a:latin typeface="Krona One"/>
                <a:ea typeface="Krona One"/>
                <a:cs typeface="Krona One"/>
                <a:sym typeface="Krona One"/>
              </a:defRPr>
            </a:lvl4pPr>
            <a:lvl5pPr lvl="4" rtl="0">
              <a:spcBef>
                <a:spcPts val="0"/>
              </a:spcBef>
              <a:spcAft>
                <a:spcPts val="0"/>
              </a:spcAft>
              <a:buSzPts val="2000"/>
              <a:buFont typeface="Krona One"/>
              <a:buNone/>
              <a:defRPr sz="2000" b="1">
                <a:latin typeface="Krona One"/>
                <a:ea typeface="Krona One"/>
                <a:cs typeface="Krona One"/>
                <a:sym typeface="Krona One"/>
              </a:defRPr>
            </a:lvl5pPr>
            <a:lvl6pPr lvl="5" rtl="0">
              <a:spcBef>
                <a:spcPts val="0"/>
              </a:spcBef>
              <a:spcAft>
                <a:spcPts val="0"/>
              </a:spcAft>
              <a:buSzPts val="2000"/>
              <a:buFont typeface="Krona One"/>
              <a:buNone/>
              <a:defRPr sz="2000" b="1">
                <a:latin typeface="Krona One"/>
                <a:ea typeface="Krona One"/>
                <a:cs typeface="Krona One"/>
                <a:sym typeface="Krona One"/>
              </a:defRPr>
            </a:lvl6pPr>
            <a:lvl7pPr lvl="6" rtl="0">
              <a:spcBef>
                <a:spcPts val="0"/>
              </a:spcBef>
              <a:spcAft>
                <a:spcPts val="0"/>
              </a:spcAft>
              <a:buSzPts val="2000"/>
              <a:buFont typeface="Krona One"/>
              <a:buNone/>
              <a:defRPr sz="2000" b="1">
                <a:latin typeface="Krona One"/>
                <a:ea typeface="Krona One"/>
                <a:cs typeface="Krona One"/>
                <a:sym typeface="Krona One"/>
              </a:defRPr>
            </a:lvl7pPr>
            <a:lvl8pPr lvl="7" rtl="0">
              <a:spcBef>
                <a:spcPts val="0"/>
              </a:spcBef>
              <a:spcAft>
                <a:spcPts val="0"/>
              </a:spcAft>
              <a:buSzPts val="2000"/>
              <a:buFont typeface="Krona One"/>
              <a:buNone/>
              <a:defRPr sz="2000" b="1">
                <a:latin typeface="Krona One"/>
                <a:ea typeface="Krona One"/>
                <a:cs typeface="Krona One"/>
                <a:sym typeface="Krona One"/>
              </a:defRPr>
            </a:lvl8pPr>
            <a:lvl9pPr lvl="8"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170" name="Google Shape;170;p13"/>
          <p:cNvSpPr txBox="1">
            <a:spLocks noGrp="1"/>
          </p:cNvSpPr>
          <p:nvPr>
            <p:ph type="subTitle" idx="9"/>
          </p:nvPr>
        </p:nvSpPr>
        <p:spPr>
          <a:xfrm>
            <a:off x="2368625" y="3655600"/>
            <a:ext cx="2046000" cy="658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71" name="Google Shape;171;p13"/>
          <p:cNvSpPr txBox="1">
            <a:spLocks noGrp="1"/>
          </p:cNvSpPr>
          <p:nvPr>
            <p:ph type="title" idx="13" hasCustomPrompt="1"/>
          </p:nvPr>
        </p:nvSpPr>
        <p:spPr>
          <a:xfrm>
            <a:off x="4729375" y="3310625"/>
            <a:ext cx="1368600" cy="79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2" name="Google Shape;172;p13"/>
          <p:cNvSpPr txBox="1">
            <a:spLocks noGrp="1"/>
          </p:cNvSpPr>
          <p:nvPr>
            <p:ph type="subTitle" idx="14"/>
          </p:nvPr>
        </p:nvSpPr>
        <p:spPr>
          <a:xfrm>
            <a:off x="6174925" y="3104050"/>
            <a:ext cx="2046000" cy="4683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rona One"/>
              <a:buNone/>
              <a:defRPr sz="2000" b="1">
                <a:latin typeface="Krona One"/>
                <a:ea typeface="Krona One"/>
                <a:cs typeface="Krona One"/>
                <a:sym typeface="Krona One"/>
              </a:defRPr>
            </a:lvl1pPr>
            <a:lvl2pPr lvl="1" rtl="0">
              <a:spcBef>
                <a:spcPts val="0"/>
              </a:spcBef>
              <a:spcAft>
                <a:spcPts val="0"/>
              </a:spcAft>
              <a:buSzPts val="2000"/>
              <a:buFont typeface="Krona One"/>
              <a:buNone/>
              <a:defRPr sz="2000" b="1">
                <a:latin typeface="Krona One"/>
                <a:ea typeface="Krona One"/>
                <a:cs typeface="Krona One"/>
                <a:sym typeface="Krona One"/>
              </a:defRPr>
            </a:lvl2pPr>
            <a:lvl3pPr lvl="2" rtl="0">
              <a:spcBef>
                <a:spcPts val="0"/>
              </a:spcBef>
              <a:spcAft>
                <a:spcPts val="0"/>
              </a:spcAft>
              <a:buSzPts val="2000"/>
              <a:buFont typeface="Krona One"/>
              <a:buNone/>
              <a:defRPr sz="2000" b="1">
                <a:latin typeface="Krona One"/>
                <a:ea typeface="Krona One"/>
                <a:cs typeface="Krona One"/>
                <a:sym typeface="Krona One"/>
              </a:defRPr>
            </a:lvl3pPr>
            <a:lvl4pPr lvl="3" rtl="0">
              <a:spcBef>
                <a:spcPts val="0"/>
              </a:spcBef>
              <a:spcAft>
                <a:spcPts val="0"/>
              </a:spcAft>
              <a:buSzPts val="2000"/>
              <a:buFont typeface="Krona One"/>
              <a:buNone/>
              <a:defRPr sz="2000" b="1">
                <a:latin typeface="Krona One"/>
                <a:ea typeface="Krona One"/>
                <a:cs typeface="Krona One"/>
                <a:sym typeface="Krona One"/>
              </a:defRPr>
            </a:lvl4pPr>
            <a:lvl5pPr lvl="4" rtl="0">
              <a:spcBef>
                <a:spcPts val="0"/>
              </a:spcBef>
              <a:spcAft>
                <a:spcPts val="0"/>
              </a:spcAft>
              <a:buSzPts val="2000"/>
              <a:buFont typeface="Krona One"/>
              <a:buNone/>
              <a:defRPr sz="2000" b="1">
                <a:latin typeface="Krona One"/>
                <a:ea typeface="Krona One"/>
                <a:cs typeface="Krona One"/>
                <a:sym typeface="Krona One"/>
              </a:defRPr>
            </a:lvl5pPr>
            <a:lvl6pPr lvl="5" rtl="0">
              <a:spcBef>
                <a:spcPts val="0"/>
              </a:spcBef>
              <a:spcAft>
                <a:spcPts val="0"/>
              </a:spcAft>
              <a:buSzPts val="2000"/>
              <a:buFont typeface="Krona One"/>
              <a:buNone/>
              <a:defRPr sz="2000" b="1">
                <a:latin typeface="Krona One"/>
                <a:ea typeface="Krona One"/>
                <a:cs typeface="Krona One"/>
                <a:sym typeface="Krona One"/>
              </a:defRPr>
            </a:lvl6pPr>
            <a:lvl7pPr lvl="6" rtl="0">
              <a:spcBef>
                <a:spcPts val="0"/>
              </a:spcBef>
              <a:spcAft>
                <a:spcPts val="0"/>
              </a:spcAft>
              <a:buSzPts val="2000"/>
              <a:buFont typeface="Krona One"/>
              <a:buNone/>
              <a:defRPr sz="2000" b="1">
                <a:latin typeface="Krona One"/>
                <a:ea typeface="Krona One"/>
                <a:cs typeface="Krona One"/>
                <a:sym typeface="Krona One"/>
              </a:defRPr>
            </a:lvl7pPr>
            <a:lvl8pPr lvl="7" rtl="0">
              <a:spcBef>
                <a:spcPts val="0"/>
              </a:spcBef>
              <a:spcAft>
                <a:spcPts val="0"/>
              </a:spcAft>
              <a:buSzPts val="2000"/>
              <a:buFont typeface="Krona One"/>
              <a:buNone/>
              <a:defRPr sz="2000" b="1">
                <a:latin typeface="Krona One"/>
                <a:ea typeface="Krona One"/>
                <a:cs typeface="Krona One"/>
                <a:sym typeface="Krona One"/>
              </a:defRPr>
            </a:lvl8pPr>
            <a:lvl9pPr lvl="8"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173" name="Google Shape;173;p13"/>
          <p:cNvSpPr txBox="1">
            <a:spLocks noGrp="1"/>
          </p:cNvSpPr>
          <p:nvPr>
            <p:ph type="subTitle" idx="15"/>
          </p:nvPr>
        </p:nvSpPr>
        <p:spPr>
          <a:xfrm>
            <a:off x="6174925" y="3655600"/>
            <a:ext cx="2046000" cy="658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
    <p:spTree>
      <p:nvGrpSpPr>
        <p:cNvPr id="1" name="Shape 174"/>
        <p:cNvGrpSpPr/>
        <p:nvPr/>
      </p:nvGrpSpPr>
      <p:grpSpPr>
        <a:xfrm>
          <a:off x="0" y="0"/>
          <a:ext cx="0" cy="0"/>
          <a:chOff x="0" y="0"/>
          <a:chExt cx="0" cy="0"/>
        </a:xfrm>
      </p:grpSpPr>
      <p:sp>
        <p:nvSpPr>
          <p:cNvPr id="175" name="Google Shape;175;p14"/>
          <p:cNvSpPr/>
          <p:nvPr/>
        </p:nvSpPr>
        <p:spPr>
          <a:xfrm>
            <a:off x="3524600" y="622625"/>
            <a:ext cx="5209500" cy="40632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3448875" y="540000"/>
            <a:ext cx="5209500" cy="4063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3448875" y="539375"/>
            <a:ext cx="5209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3683175"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4"/>
          <p:cNvSpPr/>
          <p:nvPr/>
        </p:nvSpPr>
        <p:spPr>
          <a:xfrm>
            <a:off x="3869100"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4055025"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txBox="1">
            <a:spLocks noGrp="1"/>
          </p:cNvSpPr>
          <p:nvPr>
            <p:ph type="subTitle" idx="1"/>
          </p:nvPr>
        </p:nvSpPr>
        <p:spPr>
          <a:xfrm>
            <a:off x="3918775" y="1323400"/>
            <a:ext cx="4269600" cy="21291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sz="2600"/>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a:endParaRPr/>
          </a:p>
        </p:txBody>
      </p:sp>
      <p:sp>
        <p:nvSpPr>
          <p:cNvPr id="182" name="Google Shape;182;p14"/>
          <p:cNvSpPr txBox="1">
            <a:spLocks noGrp="1"/>
          </p:cNvSpPr>
          <p:nvPr>
            <p:ph type="subTitle" idx="2"/>
          </p:nvPr>
        </p:nvSpPr>
        <p:spPr>
          <a:xfrm>
            <a:off x="4107225" y="3568063"/>
            <a:ext cx="3892800" cy="417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Font typeface="Krona One"/>
              <a:buNone/>
              <a:defRPr b="1">
                <a:highlight>
                  <a:schemeClr val="accent3"/>
                </a:highlight>
                <a:latin typeface="Krona One"/>
                <a:ea typeface="Krona One"/>
                <a:cs typeface="Krona One"/>
                <a:sym typeface="Krona One"/>
              </a:defRPr>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a:endParaRPr/>
          </a:p>
        </p:txBody>
      </p:sp>
      <p:sp>
        <p:nvSpPr>
          <p:cNvPr id="183" name="Google Shape;183;p14"/>
          <p:cNvSpPr/>
          <p:nvPr/>
        </p:nvSpPr>
        <p:spPr>
          <a:xfrm>
            <a:off x="561425" y="622625"/>
            <a:ext cx="2778900" cy="40632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4"/>
          <p:cNvSpPr/>
          <p:nvPr/>
        </p:nvSpPr>
        <p:spPr>
          <a:xfrm>
            <a:off x="485700" y="540000"/>
            <a:ext cx="2778900" cy="4063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4"/>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a:off x="485700" y="539375"/>
            <a:ext cx="27789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1pPr>
            <a:lvl2pPr lvl="1">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2pPr>
            <a:lvl3pPr lvl="2">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3pPr>
            <a:lvl4pPr lvl="3">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4pPr>
            <a:lvl5pPr lvl="4">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5pPr>
            <a:lvl6pPr lvl="5">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6pPr>
            <a:lvl7pPr lvl="6">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7pPr>
            <a:lvl8pPr lvl="7">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8pPr>
            <a:lvl9pPr lvl="8">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1pPr>
            <a:lvl2pPr marL="914400" lvl="1"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2pPr>
            <a:lvl3pPr marL="1371600" lvl="2"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3pPr>
            <a:lvl4pPr marL="1828800" lvl="3"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4pPr>
            <a:lvl5pPr marL="2286000" lvl="4"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5pPr>
            <a:lvl6pPr marL="2743200" lvl="5"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6pPr>
            <a:lvl7pPr marL="3200400" lvl="6"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7pPr>
            <a:lvl8pPr marL="3657600" lvl="7"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8pPr>
            <a:lvl9pPr marL="4114800" lvl="8"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6" r:id="rId6"/>
    <p:sldLayoutId id="2147483658" r:id="rId7"/>
    <p:sldLayoutId id="2147483659" r:id="rId8"/>
    <p:sldLayoutId id="2147483660" r:id="rId9"/>
    <p:sldLayoutId id="2147483661" r:id="rId10"/>
    <p:sldLayoutId id="2147483666" r:id="rId11"/>
    <p:sldLayoutId id="2147483671" r:id="rId12"/>
    <p:sldLayoutId id="2147483672" r:id="rId13"/>
    <p:sldLayoutId id="2147483673" r:id="rId14"/>
    <p:sldLayoutId id="214748367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1.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14.JPG"/><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17.jpeg"/><Relationship Id="rId4" Type="http://schemas.openxmlformats.org/officeDocument/2006/relationships/image" Target="../media/image16.jpe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6.xml"/><Relationship Id="rId5" Type="http://schemas.openxmlformats.org/officeDocument/2006/relationships/image" Target="../media/image20.jpeg"/><Relationship Id="rId4" Type="http://schemas.openxmlformats.org/officeDocument/2006/relationships/image" Target="../media/image19.jpeg"/></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23.jpe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0.xml"/><Relationship Id="rId1" Type="http://schemas.openxmlformats.org/officeDocument/2006/relationships/video" Target="https://www.youtube.com/embed/i-LQCeDNt_Q"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1"/>
          <p:cNvSpPr/>
          <p:nvPr/>
        </p:nvSpPr>
        <p:spPr>
          <a:xfrm>
            <a:off x="551717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txBox="1">
            <a:spLocks noGrp="1"/>
          </p:cNvSpPr>
          <p:nvPr>
            <p:ph type="ctrTitle"/>
          </p:nvPr>
        </p:nvSpPr>
        <p:spPr>
          <a:xfrm>
            <a:off x="720000" y="1138400"/>
            <a:ext cx="7704000" cy="200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WELCOME TO </a:t>
            </a:r>
            <a:br>
              <a:rPr lang="en" dirty="0"/>
            </a:br>
            <a:r>
              <a:rPr lang="en" sz="5400" dirty="0">
                <a:highlight>
                  <a:schemeClr val="accent3"/>
                </a:highlight>
              </a:rPr>
              <a:t>HYLAND!</a:t>
            </a:r>
            <a:endParaRPr dirty="0">
              <a:highlight>
                <a:schemeClr val="accent3"/>
              </a:highlight>
            </a:endParaRPr>
          </a:p>
        </p:txBody>
      </p:sp>
      <p:sp>
        <p:nvSpPr>
          <p:cNvPr id="446" name="Google Shape;446;p31"/>
          <p:cNvSpPr/>
          <p:nvPr/>
        </p:nvSpPr>
        <p:spPr>
          <a:xfrm>
            <a:off x="5437275" y="3665400"/>
            <a:ext cx="939600" cy="9396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665580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6575900" y="3665400"/>
            <a:ext cx="939600" cy="9396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779442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7714525" y="3665400"/>
            <a:ext cx="939600" cy="9396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34"/>
          <p:cNvSpPr/>
          <p:nvPr/>
        </p:nvSpPr>
        <p:spPr>
          <a:xfrm>
            <a:off x="1080350" y="1295950"/>
            <a:ext cx="2787900" cy="27879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4"/>
          <p:cNvSpPr/>
          <p:nvPr/>
        </p:nvSpPr>
        <p:spPr>
          <a:xfrm>
            <a:off x="1001388" y="1214025"/>
            <a:ext cx="2787900" cy="27879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4"/>
          <p:cNvSpPr txBox="1">
            <a:spLocks noGrp="1"/>
          </p:cNvSpPr>
          <p:nvPr>
            <p:ph type="ctrTitle"/>
          </p:nvPr>
        </p:nvSpPr>
        <p:spPr>
          <a:xfrm>
            <a:off x="5126487" y="1927600"/>
            <a:ext cx="3117275" cy="76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WHO WE </a:t>
            </a:r>
            <a:r>
              <a:rPr lang="en" sz="4000" dirty="0">
                <a:highlight>
                  <a:schemeClr val="accent3"/>
                </a:highlight>
              </a:rPr>
              <a:t>ARE</a:t>
            </a:r>
            <a:endParaRPr sz="4000" dirty="0">
              <a:highlight>
                <a:schemeClr val="accent3"/>
              </a:highlight>
            </a:endParaRPr>
          </a:p>
        </p:txBody>
      </p:sp>
      <p:sp>
        <p:nvSpPr>
          <p:cNvPr id="485" name="Google Shape;485;p34"/>
          <p:cNvSpPr txBox="1">
            <a:spLocks noGrp="1"/>
          </p:cNvSpPr>
          <p:nvPr>
            <p:ph type="subTitle" idx="1"/>
          </p:nvPr>
        </p:nvSpPr>
        <p:spPr>
          <a:xfrm>
            <a:off x="5403825" y="3806375"/>
            <a:ext cx="2562600" cy="69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Hyland’s Company Culture</a:t>
            </a:r>
            <a:endParaRPr dirty="0"/>
          </a:p>
        </p:txBody>
      </p:sp>
      <p:sp>
        <p:nvSpPr>
          <p:cNvPr id="486" name="Google Shape;486;p34"/>
          <p:cNvSpPr txBox="1">
            <a:spLocks noGrp="1"/>
          </p:cNvSpPr>
          <p:nvPr>
            <p:ph type="title" idx="2"/>
          </p:nvPr>
        </p:nvSpPr>
        <p:spPr>
          <a:xfrm>
            <a:off x="1001400" y="1749150"/>
            <a:ext cx="2787900" cy="16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02</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53E74-ED25-490E-8AAC-32BE7F4E3C7D}"/>
              </a:ext>
            </a:extLst>
          </p:cNvPr>
          <p:cNvSpPr>
            <a:spLocks noGrp="1"/>
          </p:cNvSpPr>
          <p:nvPr>
            <p:ph type="title"/>
          </p:nvPr>
        </p:nvSpPr>
        <p:spPr/>
        <p:txBody>
          <a:bodyPr/>
          <a:lstStyle/>
          <a:p>
            <a:r>
              <a:rPr lang="en-US" dirty="0"/>
              <a:t>CULTURE</a:t>
            </a:r>
          </a:p>
        </p:txBody>
      </p:sp>
      <p:pic>
        <p:nvPicPr>
          <p:cNvPr id="3" name="Picture 2">
            <a:extLst>
              <a:ext uri="{FF2B5EF4-FFF2-40B4-BE49-F238E27FC236}">
                <a16:creationId xmlns:a16="http://schemas.microsoft.com/office/drawing/2014/main" id="{43D6B491-6BC0-4D48-92E3-EDCC684F1B5F}"/>
              </a:ext>
            </a:extLst>
          </p:cNvPr>
          <p:cNvPicPr>
            <a:picLocks noChangeAspect="1"/>
          </p:cNvPicPr>
          <p:nvPr/>
        </p:nvPicPr>
        <p:blipFill>
          <a:blip r:embed="rId3" cstate="screen">
            <a:clrChange>
              <a:clrFrom>
                <a:srgbClr val="F1EFF0"/>
              </a:clrFrom>
              <a:clrTo>
                <a:srgbClr val="F1EFF0">
                  <a:alpha val="0"/>
                </a:srgbClr>
              </a:clrTo>
            </a:clrChange>
            <a:extLst>
              <a:ext uri="{28A0092B-C50C-407E-A947-70E740481C1C}">
                <a14:useLocalDpi xmlns:a14="http://schemas.microsoft.com/office/drawing/2010/main"/>
              </a:ext>
            </a:extLst>
          </a:blip>
          <a:stretch>
            <a:fillRect/>
          </a:stretch>
        </p:blipFill>
        <p:spPr>
          <a:xfrm>
            <a:off x="-409435" y="1519186"/>
            <a:ext cx="10343869" cy="2795639"/>
          </a:xfrm>
          <a:prstGeom prst="rect">
            <a:avLst/>
          </a:prstGeom>
        </p:spPr>
      </p:pic>
    </p:spTree>
    <p:extLst>
      <p:ext uri="{BB962C8B-B14F-4D97-AF65-F5344CB8AC3E}">
        <p14:creationId xmlns:p14="http://schemas.microsoft.com/office/powerpoint/2010/main" val="3474405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96DAC541-7B7A-43D3-8B79-37D633B846F1}">
                <asvg:svgBlip xmlns:asvg="http://schemas.microsoft.com/office/drawing/2016/SVG/main" r:embed="rId4"/>
              </a:ext>
            </a:extLst>
          </a:blip>
          <a:srcRect/>
          <a:stretch>
            <a:fillRect l="-12000" t="2000" r="-2000"/>
          </a:stretch>
        </a:blipFill>
        <a:effectLst/>
      </p:bgPr>
    </p:bg>
    <p:spTree>
      <p:nvGrpSpPr>
        <p:cNvPr id="1" name="Shape 1299"/>
        <p:cNvGrpSpPr/>
        <p:nvPr/>
      </p:nvGrpSpPr>
      <p:grpSpPr>
        <a:xfrm>
          <a:off x="0" y="0"/>
          <a:ext cx="0" cy="0"/>
          <a:chOff x="0" y="0"/>
          <a:chExt cx="0" cy="0"/>
        </a:xfrm>
      </p:grpSpPr>
      <p:sp>
        <p:nvSpPr>
          <p:cNvPr id="1300" name="Google Shape;1300;p45"/>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 PICTURE IS WORTH A </a:t>
            </a:r>
            <a:r>
              <a:rPr lang="en" dirty="0">
                <a:highlight>
                  <a:schemeClr val="accent3"/>
                </a:highlight>
              </a:rPr>
              <a:t>THOUSAND WORDS</a:t>
            </a:r>
            <a:endParaRPr dirty="0">
              <a:highlight>
                <a:schemeClr val="accent3"/>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34"/>
          <p:cNvSpPr/>
          <p:nvPr/>
        </p:nvSpPr>
        <p:spPr>
          <a:xfrm>
            <a:off x="1080350" y="1295950"/>
            <a:ext cx="2787900" cy="27879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4"/>
          <p:cNvSpPr/>
          <p:nvPr/>
        </p:nvSpPr>
        <p:spPr>
          <a:xfrm>
            <a:off x="1001388" y="1214025"/>
            <a:ext cx="2787900" cy="2787900"/>
          </a:xfrm>
          <a:prstGeom prst="snip1Rect">
            <a:avLst>
              <a:gd name="adj" fmla="val 1132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4"/>
          <p:cNvSpPr txBox="1">
            <a:spLocks noGrp="1"/>
          </p:cNvSpPr>
          <p:nvPr>
            <p:ph type="ctrTitle"/>
          </p:nvPr>
        </p:nvSpPr>
        <p:spPr>
          <a:xfrm>
            <a:off x="5126487" y="2308750"/>
            <a:ext cx="3117275" cy="76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HOW DO </a:t>
            </a:r>
            <a:r>
              <a:rPr lang="en" sz="4000" dirty="0">
                <a:highlight>
                  <a:schemeClr val="accent3"/>
                </a:highlight>
              </a:rPr>
              <a:t>YOU</a:t>
            </a:r>
            <a:br>
              <a:rPr lang="en" sz="4000" dirty="0">
                <a:highlight>
                  <a:schemeClr val="accent3"/>
                </a:highlight>
              </a:rPr>
            </a:br>
            <a:r>
              <a:rPr lang="en" sz="4000" dirty="0"/>
              <a:t>FIT IN?</a:t>
            </a:r>
            <a:endParaRPr sz="4000" dirty="0"/>
          </a:p>
        </p:txBody>
      </p:sp>
      <p:sp>
        <p:nvSpPr>
          <p:cNvPr id="485" name="Google Shape;485;p34"/>
          <p:cNvSpPr txBox="1">
            <a:spLocks noGrp="1"/>
          </p:cNvSpPr>
          <p:nvPr>
            <p:ph type="subTitle" idx="1"/>
          </p:nvPr>
        </p:nvSpPr>
        <p:spPr>
          <a:xfrm>
            <a:off x="5403825" y="3806375"/>
            <a:ext cx="2562600" cy="69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solidFill>
                  <a:schemeClr val="tx1"/>
                </a:solidFill>
              </a:rPr>
              <a:t>Tech Outreach &amp; Career Opportunities @ Hyland</a:t>
            </a:r>
            <a:endParaRPr dirty="0">
              <a:solidFill>
                <a:schemeClr val="tx1"/>
              </a:solidFill>
            </a:endParaRPr>
          </a:p>
        </p:txBody>
      </p:sp>
      <p:sp>
        <p:nvSpPr>
          <p:cNvPr id="486" name="Google Shape;486;p34"/>
          <p:cNvSpPr txBox="1">
            <a:spLocks noGrp="1"/>
          </p:cNvSpPr>
          <p:nvPr>
            <p:ph type="title" idx="2"/>
          </p:nvPr>
        </p:nvSpPr>
        <p:spPr>
          <a:xfrm>
            <a:off x="1001400" y="1749150"/>
            <a:ext cx="2787900" cy="16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18805335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pic>
        <p:nvPicPr>
          <p:cNvPr id="5" name="Picture 4">
            <a:extLst>
              <a:ext uri="{FF2B5EF4-FFF2-40B4-BE49-F238E27FC236}">
                <a16:creationId xmlns:a16="http://schemas.microsoft.com/office/drawing/2014/main" id="{4C976C4C-6960-401A-8AB9-48D0F3BEDCD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66073" y="609599"/>
            <a:ext cx="3478440" cy="2608830"/>
          </a:xfrm>
          <a:prstGeom prst="rect">
            <a:avLst/>
          </a:prstGeom>
        </p:spPr>
      </p:pic>
      <p:sp>
        <p:nvSpPr>
          <p:cNvPr id="1300" name="Google Shape;1300;p45"/>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HY-TECH </a:t>
            </a:r>
            <a:r>
              <a:rPr lang="en" dirty="0">
                <a:highlight>
                  <a:schemeClr val="accent3"/>
                </a:highlight>
              </a:rPr>
              <a:t>CAMPS</a:t>
            </a:r>
            <a:endParaRPr dirty="0">
              <a:highlight>
                <a:schemeClr val="accent3"/>
              </a:highlight>
            </a:endParaRPr>
          </a:p>
        </p:txBody>
      </p:sp>
      <p:pic>
        <p:nvPicPr>
          <p:cNvPr id="3" name="Picture 2">
            <a:extLst>
              <a:ext uri="{FF2B5EF4-FFF2-40B4-BE49-F238E27FC236}">
                <a16:creationId xmlns:a16="http://schemas.microsoft.com/office/drawing/2014/main" id="{8662026F-32EF-4146-8F9D-1F9168E67C3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6763" y="609600"/>
            <a:ext cx="3319123" cy="2608830"/>
          </a:xfrm>
          <a:prstGeom prst="rect">
            <a:avLst/>
          </a:prstGeom>
        </p:spPr>
      </p:pic>
      <p:pic>
        <p:nvPicPr>
          <p:cNvPr id="4" name="Picture 3">
            <a:extLst>
              <a:ext uri="{FF2B5EF4-FFF2-40B4-BE49-F238E27FC236}">
                <a16:creationId xmlns:a16="http://schemas.microsoft.com/office/drawing/2014/main" id="{E6D51605-D597-47D2-804E-73C5583850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78226" y="609599"/>
            <a:ext cx="3319124" cy="2608830"/>
          </a:xfrm>
          <a:prstGeom prst="rect">
            <a:avLst/>
          </a:prstGeom>
        </p:spPr>
      </p:pic>
    </p:spTree>
    <p:extLst>
      <p:ext uri="{BB962C8B-B14F-4D97-AF65-F5344CB8AC3E}">
        <p14:creationId xmlns:p14="http://schemas.microsoft.com/office/powerpoint/2010/main" val="1332415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2500" fill="hold"/>
                                        <p:tgtEl>
                                          <p:spTgt spid="3"/>
                                        </p:tgtEl>
                                        <p:attrNameLst>
                                          <p:attrName>ppt_w</p:attrName>
                                        </p:attrNameLst>
                                      </p:cBhvr>
                                      <p:tavLst>
                                        <p:tav tm="0">
                                          <p:val>
                                            <p:fltVal val="0"/>
                                          </p:val>
                                        </p:tav>
                                        <p:tav tm="100000">
                                          <p:val>
                                            <p:strVal val="#ppt_w"/>
                                          </p:val>
                                        </p:tav>
                                      </p:tavLst>
                                    </p:anim>
                                    <p:anim calcmode="lin" valueType="num">
                                      <p:cBhvr>
                                        <p:cTn id="8" dur="2500" fill="hold"/>
                                        <p:tgtEl>
                                          <p:spTgt spid="3"/>
                                        </p:tgtEl>
                                        <p:attrNameLst>
                                          <p:attrName>ppt_h</p:attrName>
                                        </p:attrNameLst>
                                      </p:cBhvr>
                                      <p:tavLst>
                                        <p:tav tm="0">
                                          <p:val>
                                            <p:fltVal val="0"/>
                                          </p:val>
                                        </p:tav>
                                        <p:tav tm="100000">
                                          <p:val>
                                            <p:strVal val="#ppt_h"/>
                                          </p:val>
                                        </p:tav>
                                      </p:tavLst>
                                    </p:anim>
                                    <p:anim calcmode="lin" valueType="num">
                                      <p:cBhvr>
                                        <p:cTn id="9" dur="2500" fill="hold"/>
                                        <p:tgtEl>
                                          <p:spTgt spid="3"/>
                                        </p:tgtEl>
                                        <p:attrNameLst>
                                          <p:attrName>style.rotation</p:attrName>
                                        </p:attrNameLst>
                                      </p:cBhvr>
                                      <p:tavLst>
                                        <p:tav tm="0">
                                          <p:val>
                                            <p:fltVal val="90"/>
                                          </p:val>
                                        </p:tav>
                                        <p:tav tm="100000">
                                          <p:val>
                                            <p:fltVal val="0"/>
                                          </p:val>
                                        </p:tav>
                                      </p:tavLst>
                                    </p:anim>
                                    <p:animEffect transition="in" filter="fade">
                                      <p:cBhvr>
                                        <p:cTn id="10" dur="2500"/>
                                        <p:tgtEl>
                                          <p:spTgt spid="3"/>
                                        </p:tgtEl>
                                      </p:cBhvr>
                                    </p:animEffect>
                                  </p:childTnLst>
                                </p:cTn>
                              </p:par>
                            </p:childTnLst>
                          </p:cTn>
                        </p:par>
                        <p:par>
                          <p:cTn id="11" fill="hold">
                            <p:stCondLst>
                              <p:cond delay="2500"/>
                            </p:stCondLst>
                            <p:childTnLst>
                              <p:par>
                                <p:cTn id="12" presetID="31"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2500" fill="hold"/>
                                        <p:tgtEl>
                                          <p:spTgt spid="4"/>
                                        </p:tgtEl>
                                        <p:attrNameLst>
                                          <p:attrName>ppt_w</p:attrName>
                                        </p:attrNameLst>
                                      </p:cBhvr>
                                      <p:tavLst>
                                        <p:tav tm="0">
                                          <p:val>
                                            <p:fltVal val="0"/>
                                          </p:val>
                                        </p:tav>
                                        <p:tav tm="100000">
                                          <p:val>
                                            <p:strVal val="#ppt_w"/>
                                          </p:val>
                                        </p:tav>
                                      </p:tavLst>
                                    </p:anim>
                                    <p:anim calcmode="lin" valueType="num">
                                      <p:cBhvr>
                                        <p:cTn id="15" dur="2500" fill="hold"/>
                                        <p:tgtEl>
                                          <p:spTgt spid="4"/>
                                        </p:tgtEl>
                                        <p:attrNameLst>
                                          <p:attrName>ppt_h</p:attrName>
                                        </p:attrNameLst>
                                      </p:cBhvr>
                                      <p:tavLst>
                                        <p:tav tm="0">
                                          <p:val>
                                            <p:fltVal val="0"/>
                                          </p:val>
                                        </p:tav>
                                        <p:tav tm="100000">
                                          <p:val>
                                            <p:strVal val="#ppt_h"/>
                                          </p:val>
                                        </p:tav>
                                      </p:tavLst>
                                    </p:anim>
                                    <p:anim calcmode="lin" valueType="num">
                                      <p:cBhvr>
                                        <p:cTn id="16" dur="2500" fill="hold"/>
                                        <p:tgtEl>
                                          <p:spTgt spid="4"/>
                                        </p:tgtEl>
                                        <p:attrNameLst>
                                          <p:attrName>style.rotation</p:attrName>
                                        </p:attrNameLst>
                                      </p:cBhvr>
                                      <p:tavLst>
                                        <p:tav tm="0">
                                          <p:val>
                                            <p:fltVal val="90"/>
                                          </p:val>
                                        </p:tav>
                                        <p:tav tm="100000">
                                          <p:val>
                                            <p:fltVal val="0"/>
                                          </p:val>
                                        </p:tav>
                                      </p:tavLst>
                                    </p:anim>
                                    <p:animEffect transition="in" filter="fade">
                                      <p:cBhvr>
                                        <p:cTn id="17" dur="2500"/>
                                        <p:tgtEl>
                                          <p:spTgt spid="4"/>
                                        </p:tgtEl>
                                      </p:cBhvr>
                                    </p:animEffect>
                                  </p:childTnLst>
                                </p:cTn>
                              </p:par>
                            </p:childTnLst>
                          </p:cTn>
                        </p:par>
                        <p:par>
                          <p:cTn id="18" fill="hold">
                            <p:stCondLst>
                              <p:cond delay="5000"/>
                            </p:stCondLst>
                            <p:childTnLst>
                              <p:par>
                                <p:cTn id="19" presetID="31"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2500" fill="hold"/>
                                        <p:tgtEl>
                                          <p:spTgt spid="5"/>
                                        </p:tgtEl>
                                        <p:attrNameLst>
                                          <p:attrName>ppt_w</p:attrName>
                                        </p:attrNameLst>
                                      </p:cBhvr>
                                      <p:tavLst>
                                        <p:tav tm="0">
                                          <p:val>
                                            <p:fltVal val="0"/>
                                          </p:val>
                                        </p:tav>
                                        <p:tav tm="100000">
                                          <p:val>
                                            <p:strVal val="#ppt_w"/>
                                          </p:val>
                                        </p:tav>
                                      </p:tavLst>
                                    </p:anim>
                                    <p:anim calcmode="lin" valueType="num">
                                      <p:cBhvr>
                                        <p:cTn id="22" dur="2500" fill="hold"/>
                                        <p:tgtEl>
                                          <p:spTgt spid="5"/>
                                        </p:tgtEl>
                                        <p:attrNameLst>
                                          <p:attrName>ppt_h</p:attrName>
                                        </p:attrNameLst>
                                      </p:cBhvr>
                                      <p:tavLst>
                                        <p:tav tm="0">
                                          <p:val>
                                            <p:fltVal val="0"/>
                                          </p:val>
                                        </p:tav>
                                        <p:tav tm="100000">
                                          <p:val>
                                            <p:strVal val="#ppt_h"/>
                                          </p:val>
                                        </p:tav>
                                      </p:tavLst>
                                    </p:anim>
                                    <p:anim calcmode="lin" valueType="num">
                                      <p:cBhvr>
                                        <p:cTn id="23" dur="2500" fill="hold"/>
                                        <p:tgtEl>
                                          <p:spTgt spid="5"/>
                                        </p:tgtEl>
                                        <p:attrNameLst>
                                          <p:attrName>style.rotation</p:attrName>
                                        </p:attrNameLst>
                                      </p:cBhvr>
                                      <p:tavLst>
                                        <p:tav tm="0">
                                          <p:val>
                                            <p:fltVal val="90"/>
                                          </p:val>
                                        </p:tav>
                                        <p:tav tm="100000">
                                          <p:val>
                                            <p:fltVal val="0"/>
                                          </p:val>
                                        </p:tav>
                                      </p:tavLst>
                                    </p:anim>
                                    <p:animEffect transition="in" filter="fade">
                                      <p:cBhvr>
                                        <p:cTn id="24" dur="2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45"/>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HY-TECH </a:t>
            </a:r>
            <a:r>
              <a:rPr lang="en" dirty="0">
                <a:highlight>
                  <a:schemeClr val="accent3"/>
                </a:highlight>
              </a:rPr>
              <a:t>CLUB</a:t>
            </a:r>
            <a:endParaRPr dirty="0">
              <a:highlight>
                <a:schemeClr val="accent3"/>
              </a:highlight>
            </a:endParaRPr>
          </a:p>
        </p:txBody>
      </p:sp>
      <p:pic>
        <p:nvPicPr>
          <p:cNvPr id="6" name="Picture 5">
            <a:extLst>
              <a:ext uri="{FF2B5EF4-FFF2-40B4-BE49-F238E27FC236}">
                <a16:creationId xmlns:a16="http://schemas.microsoft.com/office/drawing/2014/main" id="{6FC5588B-6607-414A-AEE0-B0FD45D7D6E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75381" y="609599"/>
            <a:ext cx="3555137" cy="2666353"/>
          </a:xfrm>
          <a:prstGeom prst="rect">
            <a:avLst/>
          </a:prstGeom>
        </p:spPr>
      </p:pic>
      <p:pic>
        <p:nvPicPr>
          <p:cNvPr id="7" name="Picture 6">
            <a:extLst>
              <a:ext uri="{FF2B5EF4-FFF2-40B4-BE49-F238E27FC236}">
                <a16:creationId xmlns:a16="http://schemas.microsoft.com/office/drawing/2014/main" id="{933C7131-8775-4A4A-8C9C-25BFD2B05D1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7569" y="609599"/>
            <a:ext cx="3555138" cy="2666353"/>
          </a:xfrm>
          <a:prstGeom prst="rect">
            <a:avLst/>
          </a:prstGeom>
        </p:spPr>
      </p:pic>
      <p:pic>
        <p:nvPicPr>
          <p:cNvPr id="8" name="Picture 7">
            <a:extLst>
              <a:ext uri="{FF2B5EF4-FFF2-40B4-BE49-F238E27FC236}">
                <a16:creationId xmlns:a16="http://schemas.microsoft.com/office/drawing/2014/main" id="{CDD60FCC-23D3-444E-A9B2-DACBDC7F531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75186" y="609599"/>
            <a:ext cx="3555137" cy="2666353"/>
          </a:xfrm>
          <a:prstGeom prst="rect">
            <a:avLst/>
          </a:prstGeom>
        </p:spPr>
      </p:pic>
    </p:spTree>
    <p:extLst>
      <p:ext uri="{BB962C8B-B14F-4D97-AF65-F5344CB8AC3E}">
        <p14:creationId xmlns:p14="http://schemas.microsoft.com/office/powerpoint/2010/main" val="1184745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20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0"/>
                                        <p:tgtEl>
                                          <p:spTgt spid="6"/>
                                        </p:tgtEl>
                                      </p:cBhvr>
                                    </p:animEffect>
                                    <p:anim calcmode="lin" valueType="num">
                                      <p:cBhvr>
                                        <p:cTn id="8" dur="2500" fill="hold"/>
                                        <p:tgtEl>
                                          <p:spTgt spid="6"/>
                                        </p:tgtEl>
                                        <p:attrNameLst>
                                          <p:attrName>ppt_x</p:attrName>
                                        </p:attrNameLst>
                                      </p:cBhvr>
                                      <p:tavLst>
                                        <p:tav tm="0">
                                          <p:val>
                                            <p:strVal val="#ppt_x"/>
                                          </p:val>
                                        </p:tav>
                                        <p:tav tm="100000">
                                          <p:val>
                                            <p:strVal val="#ppt_x"/>
                                          </p:val>
                                        </p:tav>
                                      </p:tavLst>
                                    </p:anim>
                                    <p:anim calcmode="lin" valueType="num">
                                      <p:cBhvr>
                                        <p:cTn id="9" dur="2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45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5500"/>
                            </p:stCondLst>
                            <p:childTnLst>
                              <p:par>
                                <p:cTn id="17" presetID="42" presetClass="entr" presetSubtype="0" fill="hold" nodeType="afterEffect">
                                  <p:stCondLst>
                                    <p:cond delay="20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2500"/>
                                        <p:tgtEl>
                                          <p:spTgt spid="8"/>
                                        </p:tgtEl>
                                      </p:cBhvr>
                                    </p:animEffect>
                                    <p:anim calcmode="lin" valueType="num">
                                      <p:cBhvr>
                                        <p:cTn id="20" dur="2500" fill="hold"/>
                                        <p:tgtEl>
                                          <p:spTgt spid="8"/>
                                        </p:tgtEl>
                                        <p:attrNameLst>
                                          <p:attrName>ppt_x</p:attrName>
                                        </p:attrNameLst>
                                      </p:cBhvr>
                                      <p:tavLst>
                                        <p:tav tm="0">
                                          <p:val>
                                            <p:strVal val="#ppt_x"/>
                                          </p:val>
                                        </p:tav>
                                        <p:tav tm="100000">
                                          <p:val>
                                            <p:strVal val="#ppt_x"/>
                                          </p:val>
                                        </p:tav>
                                      </p:tavLst>
                                    </p:anim>
                                    <p:anim calcmode="lin" valueType="num">
                                      <p:cBhvr>
                                        <p:cTn id="21" dur="2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45"/>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HIGH SCHOOL</a:t>
            </a:r>
            <a:r>
              <a:rPr lang="en" dirty="0"/>
              <a:t> </a:t>
            </a:r>
            <a:r>
              <a:rPr lang="en" dirty="0">
                <a:highlight>
                  <a:schemeClr val="accent3"/>
                </a:highlight>
              </a:rPr>
              <a:t>INNOVATION SHOWDOWN</a:t>
            </a:r>
            <a:endParaRPr dirty="0">
              <a:highlight>
                <a:schemeClr val="accent3"/>
              </a:highlight>
            </a:endParaRPr>
          </a:p>
        </p:txBody>
      </p:sp>
      <p:pic>
        <p:nvPicPr>
          <p:cNvPr id="9" name="Picture 8">
            <a:extLst>
              <a:ext uri="{FF2B5EF4-FFF2-40B4-BE49-F238E27FC236}">
                <a16:creationId xmlns:a16="http://schemas.microsoft.com/office/drawing/2014/main" id="{A34819D7-3CE4-49CF-BC10-0320DD2EF05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94431" y="609599"/>
            <a:ext cx="3555138" cy="2666353"/>
          </a:xfrm>
          <a:prstGeom prst="rect">
            <a:avLst/>
          </a:prstGeom>
        </p:spPr>
      </p:pic>
      <p:pic>
        <p:nvPicPr>
          <p:cNvPr id="10" name="Picture 9">
            <a:extLst>
              <a:ext uri="{FF2B5EF4-FFF2-40B4-BE49-F238E27FC236}">
                <a16:creationId xmlns:a16="http://schemas.microsoft.com/office/drawing/2014/main" id="{352AE1F3-0105-49EE-B515-C463F923263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6323" y="609599"/>
            <a:ext cx="3555137" cy="2666353"/>
          </a:xfrm>
          <a:prstGeom prst="rect">
            <a:avLst/>
          </a:prstGeom>
        </p:spPr>
      </p:pic>
      <p:pic>
        <p:nvPicPr>
          <p:cNvPr id="11" name="Picture 10">
            <a:extLst>
              <a:ext uri="{FF2B5EF4-FFF2-40B4-BE49-F238E27FC236}">
                <a16:creationId xmlns:a16="http://schemas.microsoft.com/office/drawing/2014/main" id="{06BEB07D-0D85-4C6C-98B2-FFA9F0B33A6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75186" y="609599"/>
            <a:ext cx="3555136" cy="2666353"/>
          </a:xfrm>
          <a:prstGeom prst="rect">
            <a:avLst/>
          </a:prstGeom>
        </p:spPr>
      </p:pic>
    </p:spTree>
    <p:extLst>
      <p:ext uri="{BB962C8B-B14F-4D97-AF65-F5344CB8AC3E}">
        <p14:creationId xmlns:p14="http://schemas.microsoft.com/office/powerpoint/2010/main" val="2179129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2500" fill="hold"/>
                                        <p:tgtEl>
                                          <p:spTgt spid="9"/>
                                        </p:tgtEl>
                                        <p:attrNameLst>
                                          <p:attrName>ppt_w</p:attrName>
                                        </p:attrNameLst>
                                      </p:cBhvr>
                                      <p:tavLst>
                                        <p:tav tm="0">
                                          <p:val>
                                            <p:fltVal val="0"/>
                                          </p:val>
                                        </p:tav>
                                        <p:tav tm="100000">
                                          <p:val>
                                            <p:strVal val="#ppt_w"/>
                                          </p:val>
                                        </p:tav>
                                      </p:tavLst>
                                    </p:anim>
                                    <p:anim calcmode="lin" valueType="num">
                                      <p:cBhvr>
                                        <p:cTn id="8" dur="2500" fill="hold"/>
                                        <p:tgtEl>
                                          <p:spTgt spid="9"/>
                                        </p:tgtEl>
                                        <p:attrNameLst>
                                          <p:attrName>ppt_h</p:attrName>
                                        </p:attrNameLst>
                                      </p:cBhvr>
                                      <p:tavLst>
                                        <p:tav tm="0">
                                          <p:val>
                                            <p:fltVal val="0"/>
                                          </p:val>
                                        </p:tav>
                                        <p:tav tm="100000">
                                          <p:val>
                                            <p:strVal val="#ppt_h"/>
                                          </p:val>
                                        </p:tav>
                                      </p:tavLst>
                                    </p:anim>
                                    <p:anim calcmode="lin" valueType="num">
                                      <p:cBhvr>
                                        <p:cTn id="9" dur="2500" fill="hold"/>
                                        <p:tgtEl>
                                          <p:spTgt spid="9"/>
                                        </p:tgtEl>
                                        <p:attrNameLst>
                                          <p:attrName>style.rotation</p:attrName>
                                        </p:attrNameLst>
                                      </p:cBhvr>
                                      <p:tavLst>
                                        <p:tav tm="0">
                                          <p:val>
                                            <p:fltVal val="90"/>
                                          </p:val>
                                        </p:tav>
                                        <p:tav tm="100000">
                                          <p:val>
                                            <p:fltVal val="0"/>
                                          </p:val>
                                        </p:tav>
                                      </p:tavLst>
                                    </p:anim>
                                    <p:animEffect transition="in" filter="fade">
                                      <p:cBhvr>
                                        <p:cTn id="10" dur="2500"/>
                                        <p:tgtEl>
                                          <p:spTgt spid="9"/>
                                        </p:tgtEl>
                                      </p:cBhvr>
                                    </p:animEffect>
                                  </p:childTnLst>
                                </p:cTn>
                              </p:par>
                            </p:childTnLst>
                          </p:cTn>
                        </p:par>
                        <p:par>
                          <p:cTn id="11" fill="hold">
                            <p:stCondLst>
                              <p:cond delay="2500"/>
                            </p:stCondLst>
                            <p:childTnLst>
                              <p:par>
                                <p:cTn id="12" presetID="31"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p:cTn id="14" dur="2500" fill="hold"/>
                                        <p:tgtEl>
                                          <p:spTgt spid="10"/>
                                        </p:tgtEl>
                                        <p:attrNameLst>
                                          <p:attrName>ppt_w</p:attrName>
                                        </p:attrNameLst>
                                      </p:cBhvr>
                                      <p:tavLst>
                                        <p:tav tm="0">
                                          <p:val>
                                            <p:fltVal val="0"/>
                                          </p:val>
                                        </p:tav>
                                        <p:tav tm="100000">
                                          <p:val>
                                            <p:strVal val="#ppt_w"/>
                                          </p:val>
                                        </p:tav>
                                      </p:tavLst>
                                    </p:anim>
                                    <p:anim calcmode="lin" valueType="num">
                                      <p:cBhvr>
                                        <p:cTn id="15" dur="2500" fill="hold"/>
                                        <p:tgtEl>
                                          <p:spTgt spid="10"/>
                                        </p:tgtEl>
                                        <p:attrNameLst>
                                          <p:attrName>ppt_h</p:attrName>
                                        </p:attrNameLst>
                                      </p:cBhvr>
                                      <p:tavLst>
                                        <p:tav tm="0">
                                          <p:val>
                                            <p:fltVal val="0"/>
                                          </p:val>
                                        </p:tav>
                                        <p:tav tm="100000">
                                          <p:val>
                                            <p:strVal val="#ppt_h"/>
                                          </p:val>
                                        </p:tav>
                                      </p:tavLst>
                                    </p:anim>
                                    <p:anim calcmode="lin" valueType="num">
                                      <p:cBhvr>
                                        <p:cTn id="16" dur="2500" fill="hold"/>
                                        <p:tgtEl>
                                          <p:spTgt spid="10"/>
                                        </p:tgtEl>
                                        <p:attrNameLst>
                                          <p:attrName>style.rotation</p:attrName>
                                        </p:attrNameLst>
                                      </p:cBhvr>
                                      <p:tavLst>
                                        <p:tav tm="0">
                                          <p:val>
                                            <p:fltVal val="90"/>
                                          </p:val>
                                        </p:tav>
                                        <p:tav tm="100000">
                                          <p:val>
                                            <p:fltVal val="0"/>
                                          </p:val>
                                        </p:tav>
                                      </p:tavLst>
                                    </p:anim>
                                    <p:animEffect transition="in" filter="fade">
                                      <p:cBhvr>
                                        <p:cTn id="17" dur="2500"/>
                                        <p:tgtEl>
                                          <p:spTgt spid="10"/>
                                        </p:tgtEl>
                                      </p:cBhvr>
                                    </p:animEffect>
                                  </p:childTnLst>
                                </p:cTn>
                              </p:par>
                            </p:childTnLst>
                          </p:cTn>
                        </p:par>
                        <p:par>
                          <p:cTn id="18" fill="hold">
                            <p:stCondLst>
                              <p:cond delay="5000"/>
                            </p:stCondLst>
                            <p:childTnLst>
                              <p:par>
                                <p:cTn id="19" presetID="31"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p:cTn id="21" dur="2500" fill="hold"/>
                                        <p:tgtEl>
                                          <p:spTgt spid="11"/>
                                        </p:tgtEl>
                                        <p:attrNameLst>
                                          <p:attrName>ppt_w</p:attrName>
                                        </p:attrNameLst>
                                      </p:cBhvr>
                                      <p:tavLst>
                                        <p:tav tm="0">
                                          <p:val>
                                            <p:fltVal val="0"/>
                                          </p:val>
                                        </p:tav>
                                        <p:tav tm="100000">
                                          <p:val>
                                            <p:strVal val="#ppt_w"/>
                                          </p:val>
                                        </p:tav>
                                      </p:tavLst>
                                    </p:anim>
                                    <p:anim calcmode="lin" valueType="num">
                                      <p:cBhvr>
                                        <p:cTn id="22" dur="2500" fill="hold"/>
                                        <p:tgtEl>
                                          <p:spTgt spid="11"/>
                                        </p:tgtEl>
                                        <p:attrNameLst>
                                          <p:attrName>ppt_h</p:attrName>
                                        </p:attrNameLst>
                                      </p:cBhvr>
                                      <p:tavLst>
                                        <p:tav tm="0">
                                          <p:val>
                                            <p:fltVal val="0"/>
                                          </p:val>
                                        </p:tav>
                                        <p:tav tm="100000">
                                          <p:val>
                                            <p:strVal val="#ppt_h"/>
                                          </p:val>
                                        </p:tav>
                                      </p:tavLst>
                                    </p:anim>
                                    <p:anim calcmode="lin" valueType="num">
                                      <p:cBhvr>
                                        <p:cTn id="23" dur="2500" fill="hold"/>
                                        <p:tgtEl>
                                          <p:spTgt spid="11"/>
                                        </p:tgtEl>
                                        <p:attrNameLst>
                                          <p:attrName>style.rotation</p:attrName>
                                        </p:attrNameLst>
                                      </p:cBhvr>
                                      <p:tavLst>
                                        <p:tav tm="0">
                                          <p:val>
                                            <p:fltVal val="90"/>
                                          </p:val>
                                        </p:tav>
                                        <p:tav tm="100000">
                                          <p:val>
                                            <p:fltVal val="0"/>
                                          </p:val>
                                        </p:tav>
                                      </p:tavLst>
                                    </p:anim>
                                    <p:animEffect transition="in" filter="fade">
                                      <p:cBhvr>
                                        <p:cTn id="24" dur="2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45"/>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HYLAND </a:t>
            </a:r>
            <a:r>
              <a:rPr lang="en" dirty="0">
                <a:highlight>
                  <a:schemeClr val="accent3"/>
                </a:highlight>
              </a:rPr>
              <a:t>HACKATHON</a:t>
            </a:r>
            <a:endParaRPr dirty="0">
              <a:highlight>
                <a:schemeClr val="accent3"/>
              </a:highlight>
            </a:endParaRPr>
          </a:p>
        </p:txBody>
      </p:sp>
      <p:pic>
        <p:nvPicPr>
          <p:cNvPr id="6" name="Picture 5">
            <a:extLst>
              <a:ext uri="{FF2B5EF4-FFF2-40B4-BE49-F238E27FC236}">
                <a16:creationId xmlns:a16="http://schemas.microsoft.com/office/drawing/2014/main" id="{A3F34DD9-775E-4AAE-A4A4-9081993AA41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10118" y="609599"/>
            <a:ext cx="3878932" cy="2585954"/>
          </a:xfrm>
          <a:prstGeom prst="rect">
            <a:avLst/>
          </a:prstGeom>
        </p:spPr>
      </p:pic>
      <p:pic>
        <p:nvPicPr>
          <p:cNvPr id="7" name="Picture 6">
            <a:extLst>
              <a:ext uri="{FF2B5EF4-FFF2-40B4-BE49-F238E27FC236}">
                <a16:creationId xmlns:a16="http://schemas.microsoft.com/office/drawing/2014/main" id="{836AA823-1DD9-438E-B3D1-B32AD29B071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75185" y="598072"/>
            <a:ext cx="3878932" cy="2585954"/>
          </a:xfrm>
          <a:prstGeom prst="rect">
            <a:avLst/>
          </a:prstGeom>
        </p:spPr>
      </p:pic>
      <p:pic>
        <p:nvPicPr>
          <p:cNvPr id="8" name="Picture 7">
            <a:extLst>
              <a:ext uri="{FF2B5EF4-FFF2-40B4-BE49-F238E27FC236}">
                <a16:creationId xmlns:a16="http://schemas.microsoft.com/office/drawing/2014/main" id="{8384ECA5-4C78-42FD-B7D8-068972D93AA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641179" y="621126"/>
            <a:ext cx="3861641" cy="2574427"/>
          </a:xfrm>
          <a:prstGeom prst="rect">
            <a:avLst/>
          </a:prstGeom>
        </p:spPr>
      </p:pic>
    </p:spTree>
    <p:extLst>
      <p:ext uri="{BB962C8B-B14F-4D97-AF65-F5344CB8AC3E}">
        <p14:creationId xmlns:p14="http://schemas.microsoft.com/office/powerpoint/2010/main" val="87532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2500" fill="hold"/>
                                        <p:tgtEl>
                                          <p:spTgt spid="6"/>
                                        </p:tgtEl>
                                        <p:attrNameLst>
                                          <p:attrName>ppt_w</p:attrName>
                                        </p:attrNameLst>
                                      </p:cBhvr>
                                      <p:tavLst>
                                        <p:tav tm="0">
                                          <p:val>
                                            <p:fltVal val="0"/>
                                          </p:val>
                                        </p:tav>
                                        <p:tav tm="100000">
                                          <p:val>
                                            <p:strVal val="#ppt_w"/>
                                          </p:val>
                                        </p:tav>
                                      </p:tavLst>
                                    </p:anim>
                                    <p:anim calcmode="lin" valueType="num">
                                      <p:cBhvr>
                                        <p:cTn id="8" dur="2500" fill="hold"/>
                                        <p:tgtEl>
                                          <p:spTgt spid="6"/>
                                        </p:tgtEl>
                                        <p:attrNameLst>
                                          <p:attrName>ppt_h</p:attrName>
                                        </p:attrNameLst>
                                      </p:cBhvr>
                                      <p:tavLst>
                                        <p:tav tm="0">
                                          <p:val>
                                            <p:fltVal val="0"/>
                                          </p:val>
                                        </p:tav>
                                        <p:tav tm="100000">
                                          <p:val>
                                            <p:strVal val="#ppt_h"/>
                                          </p:val>
                                        </p:tav>
                                      </p:tavLst>
                                    </p:anim>
                                    <p:anim calcmode="lin" valueType="num">
                                      <p:cBhvr>
                                        <p:cTn id="9" dur="2500" fill="hold"/>
                                        <p:tgtEl>
                                          <p:spTgt spid="6"/>
                                        </p:tgtEl>
                                        <p:attrNameLst>
                                          <p:attrName>style.rotation</p:attrName>
                                        </p:attrNameLst>
                                      </p:cBhvr>
                                      <p:tavLst>
                                        <p:tav tm="0">
                                          <p:val>
                                            <p:fltVal val="90"/>
                                          </p:val>
                                        </p:tav>
                                        <p:tav tm="100000">
                                          <p:val>
                                            <p:fltVal val="0"/>
                                          </p:val>
                                        </p:tav>
                                      </p:tavLst>
                                    </p:anim>
                                    <p:animEffect transition="in" filter="fade">
                                      <p:cBhvr>
                                        <p:cTn id="10" dur="2500"/>
                                        <p:tgtEl>
                                          <p:spTgt spid="6"/>
                                        </p:tgtEl>
                                      </p:cBhvr>
                                    </p:animEffect>
                                  </p:childTnLst>
                                </p:cTn>
                              </p:par>
                            </p:childTnLst>
                          </p:cTn>
                        </p:par>
                        <p:par>
                          <p:cTn id="11" fill="hold">
                            <p:stCondLst>
                              <p:cond delay="2500"/>
                            </p:stCondLst>
                            <p:childTnLst>
                              <p:par>
                                <p:cTn id="12" presetID="31" presetClass="entr" presetSubtype="0"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2500" fill="hold"/>
                                        <p:tgtEl>
                                          <p:spTgt spid="7"/>
                                        </p:tgtEl>
                                        <p:attrNameLst>
                                          <p:attrName>ppt_w</p:attrName>
                                        </p:attrNameLst>
                                      </p:cBhvr>
                                      <p:tavLst>
                                        <p:tav tm="0">
                                          <p:val>
                                            <p:fltVal val="0"/>
                                          </p:val>
                                        </p:tav>
                                        <p:tav tm="100000">
                                          <p:val>
                                            <p:strVal val="#ppt_w"/>
                                          </p:val>
                                        </p:tav>
                                      </p:tavLst>
                                    </p:anim>
                                    <p:anim calcmode="lin" valueType="num">
                                      <p:cBhvr>
                                        <p:cTn id="15" dur="2500" fill="hold"/>
                                        <p:tgtEl>
                                          <p:spTgt spid="7"/>
                                        </p:tgtEl>
                                        <p:attrNameLst>
                                          <p:attrName>ppt_h</p:attrName>
                                        </p:attrNameLst>
                                      </p:cBhvr>
                                      <p:tavLst>
                                        <p:tav tm="0">
                                          <p:val>
                                            <p:fltVal val="0"/>
                                          </p:val>
                                        </p:tav>
                                        <p:tav tm="100000">
                                          <p:val>
                                            <p:strVal val="#ppt_h"/>
                                          </p:val>
                                        </p:tav>
                                      </p:tavLst>
                                    </p:anim>
                                    <p:anim calcmode="lin" valueType="num">
                                      <p:cBhvr>
                                        <p:cTn id="16" dur="2500" fill="hold"/>
                                        <p:tgtEl>
                                          <p:spTgt spid="7"/>
                                        </p:tgtEl>
                                        <p:attrNameLst>
                                          <p:attrName>style.rotation</p:attrName>
                                        </p:attrNameLst>
                                      </p:cBhvr>
                                      <p:tavLst>
                                        <p:tav tm="0">
                                          <p:val>
                                            <p:fltVal val="90"/>
                                          </p:val>
                                        </p:tav>
                                        <p:tav tm="100000">
                                          <p:val>
                                            <p:fltVal val="0"/>
                                          </p:val>
                                        </p:tav>
                                      </p:tavLst>
                                    </p:anim>
                                    <p:animEffect transition="in" filter="fade">
                                      <p:cBhvr>
                                        <p:cTn id="17" dur="2500"/>
                                        <p:tgtEl>
                                          <p:spTgt spid="7"/>
                                        </p:tgtEl>
                                      </p:cBhvr>
                                    </p:animEffect>
                                  </p:childTnLst>
                                </p:cTn>
                              </p:par>
                            </p:childTnLst>
                          </p:cTn>
                        </p:par>
                        <p:par>
                          <p:cTn id="18" fill="hold">
                            <p:stCondLst>
                              <p:cond delay="5000"/>
                            </p:stCondLst>
                            <p:childTnLst>
                              <p:par>
                                <p:cTn id="19" presetID="31" presetClass="entr" presetSubtype="0"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2500" fill="hold"/>
                                        <p:tgtEl>
                                          <p:spTgt spid="8"/>
                                        </p:tgtEl>
                                        <p:attrNameLst>
                                          <p:attrName>ppt_w</p:attrName>
                                        </p:attrNameLst>
                                      </p:cBhvr>
                                      <p:tavLst>
                                        <p:tav tm="0">
                                          <p:val>
                                            <p:fltVal val="0"/>
                                          </p:val>
                                        </p:tav>
                                        <p:tav tm="100000">
                                          <p:val>
                                            <p:strVal val="#ppt_w"/>
                                          </p:val>
                                        </p:tav>
                                      </p:tavLst>
                                    </p:anim>
                                    <p:anim calcmode="lin" valueType="num">
                                      <p:cBhvr>
                                        <p:cTn id="22" dur="2500" fill="hold"/>
                                        <p:tgtEl>
                                          <p:spTgt spid="8"/>
                                        </p:tgtEl>
                                        <p:attrNameLst>
                                          <p:attrName>ppt_h</p:attrName>
                                        </p:attrNameLst>
                                      </p:cBhvr>
                                      <p:tavLst>
                                        <p:tav tm="0">
                                          <p:val>
                                            <p:fltVal val="0"/>
                                          </p:val>
                                        </p:tav>
                                        <p:tav tm="100000">
                                          <p:val>
                                            <p:strVal val="#ppt_h"/>
                                          </p:val>
                                        </p:tav>
                                      </p:tavLst>
                                    </p:anim>
                                    <p:anim calcmode="lin" valueType="num">
                                      <p:cBhvr>
                                        <p:cTn id="23" dur="2500" fill="hold"/>
                                        <p:tgtEl>
                                          <p:spTgt spid="8"/>
                                        </p:tgtEl>
                                        <p:attrNameLst>
                                          <p:attrName>style.rotation</p:attrName>
                                        </p:attrNameLst>
                                      </p:cBhvr>
                                      <p:tavLst>
                                        <p:tav tm="0">
                                          <p:val>
                                            <p:fltVal val="90"/>
                                          </p:val>
                                        </p:tav>
                                        <p:tav tm="100000">
                                          <p:val>
                                            <p:fltVal val="0"/>
                                          </p:val>
                                        </p:tav>
                                      </p:tavLst>
                                    </p:anim>
                                    <p:animEffect transition="in" filter="fade">
                                      <p:cBhvr>
                                        <p:cTn id="24" dur="2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02"/>
        <p:cNvGrpSpPr/>
        <p:nvPr/>
      </p:nvGrpSpPr>
      <p:grpSpPr>
        <a:xfrm>
          <a:off x="0" y="0"/>
          <a:ext cx="0" cy="0"/>
          <a:chOff x="0" y="0"/>
          <a:chExt cx="0" cy="0"/>
        </a:xfrm>
      </p:grpSpPr>
      <p:sp>
        <p:nvSpPr>
          <p:cNvPr id="1503" name="Google Shape;1503;p54"/>
          <p:cNvSpPr txBox="1">
            <a:spLocks noGrp="1"/>
          </p:cNvSpPr>
          <p:nvPr>
            <p:ph type="subTitle" idx="1"/>
          </p:nvPr>
        </p:nvSpPr>
        <p:spPr>
          <a:xfrm>
            <a:off x="720000" y="1824225"/>
            <a:ext cx="5650200" cy="37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p:txBody>
      </p:sp>
      <p:sp>
        <p:nvSpPr>
          <p:cNvPr id="1504" name="Google Shape;1504;p54"/>
          <p:cNvSpPr txBox="1">
            <a:spLocks noGrp="1"/>
          </p:cNvSpPr>
          <p:nvPr>
            <p:ph type="ctrTitle"/>
          </p:nvPr>
        </p:nvSpPr>
        <p:spPr>
          <a:xfrm>
            <a:off x="720000" y="1049325"/>
            <a:ext cx="5650200" cy="7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505" name="Google Shape;1505;p54"/>
          <p:cNvSpPr txBox="1">
            <a:spLocks noGrp="1"/>
          </p:cNvSpPr>
          <p:nvPr>
            <p:ph type="subTitle" idx="2"/>
          </p:nvPr>
        </p:nvSpPr>
        <p:spPr>
          <a:xfrm>
            <a:off x="720000" y="2299125"/>
            <a:ext cx="3066900" cy="85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techoutreach@hyland.com</a:t>
            </a:r>
            <a:endParaRPr dirty="0"/>
          </a:p>
        </p:txBody>
      </p:sp>
      <p:sp>
        <p:nvSpPr>
          <p:cNvPr id="1542" name="Google Shape;1542;p54"/>
          <p:cNvSpPr/>
          <p:nvPr/>
        </p:nvSpPr>
        <p:spPr>
          <a:xfrm>
            <a:off x="57005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4"/>
          <p:cNvSpPr/>
          <p:nvPr/>
        </p:nvSpPr>
        <p:spPr>
          <a:xfrm>
            <a:off x="490150" y="3665400"/>
            <a:ext cx="939600" cy="9396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4"/>
          <p:cNvSpPr/>
          <p:nvPr/>
        </p:nvSpPr>
        <p:spPr>
          <a:xfrm>
            <a:off x="170867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4"/>
          <p:cNvSpPr/>
          <p:nvPr/>
        </p:nvSpPr>
        <p:spPr>
          <a:xfrm>
            <a:off x="1628775" y="3665400"/>
            <a:ext cx="939600" cy="9396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4"/>
          <p:cNvSpPr/>
          <p:nvPr/>
        </p:nvSpPr>
        <p:spPr>
          <a:xfrm>
            <a:off x="284730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4"/>
          <p:cNvSpPr/>
          <p:nvPr/>
        </p:nvSpPr>
        <p:spPr>
          <a:xfrm>
            <a:off x="2767400" y="3665400"/>
            <a:ext cx="939600" cy="9396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a:extLst>
              <a:ext uri="{FF2B5EF4-FFF2-40B4-BE49-F238E27FC236}">
                <a16:creationId xmlns:a16="http://schemas.microsoft.com/office/drawing/2014/main" id="{F21EC65D-DEA5-493B-88A2-20B20F5D1F29}"/>
              </a:ext>
            </a:extLst>
          </p:cNvPr>
          <p:cNvSpPr/>
          <p:nvPr/>
        </p:nvSpPr>
        <p:spPr>
          <a:xfrm>
            <a:off x="4114800" y="3746300"/>
            <a:ext cx="4293239" cy="711400"/>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33"/>
          <p:cNvSpPr/>
          <p:nvPr/>
        </p:nvSpPr>
        <p:spPr>
          <a:xfrm>
            <a:off x="1029375" y="1686700"/>
            <a:ext cx="1173600" cy="11736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4826875" y="1686700"/>
            <a:ext cx="1173600" cy="11736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1029375" y="3118925"/>
            <a:ext cx="1173600" cy="1173600"/>
          </a:xfrm>
          <a:prstGeom prst="snip1Rect">
            <a:avLst>
              <a:gd name="adj" fmla="val 1132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4826875" y="3118925"/>
            <a:ext cx="1173600" cy="11736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a:t>
            </a:r>
            <a:r>
              <a:rPr lang="en" dirty="0">
                <a:highlight>
                  <a:schemeClr val="accent3"/>
                </a:highlight>
              </a:rPr>
              <a:t>CONTENTS</a:t>
            </a:r>
            <a:endParaRPr dirty="0">
              <a:highlight>
                <a:schemeClr val="accent3"/>
              </a:highlight>
            </a:endParaRPr>
          </a:p>
        </p:txBody>
      </p:sp>
      <p:sp>
        <p:nvSpPr>
          <p:cNvPr id="466" name="Google Shape;466;p33"/>
          <p:cNvSpPr txBox="1">
            <a:spLocks noGrp="1"/>
          </p:cNvSpPr>
          <p:nvPr>
            <p:ph type="subTitle" idx="1"/>
          </p:nvPr>
        </p:nvSpPr>
        <p:spPr>
          <a:xfrm>
            <a:off x="2368625" y="2039350"/>
            <a:ext cx="2046000" cy="46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What We Do</a:t>
            </a:r>
            <a:endParaRPr sz="1800" dirty="0"/>
          </a:p>
        </p:txBody>
      </p:sp>
      <p:sp>
        <p:nvSpPr>
          <p:cNvPr id="467" name="Google Shape;467;p33"/>
          <p:cNvSpPr txBox="1">
            <a:spLocks noGrp="1"/>
          </p:cNvSpPr>
          <p:nvPr>
            <p:ph type="title" idx="2"/>
          </p:nvPr>
        </p:nvSpPr>
        <p:spPr>
          <a:xfrm>
            <a:off x="923075" y="1878400"/>
            <a:ext cx="1368600" cy="7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469" name="Google Shape;469;p33"/>
          <p:cNvSpPr txBox="1">
            <a:spLocks noGrp="1"/>
          </p:cNvSpPr>
          <p:nvPr>
            <p:ph type="title" idx="4"/>
          </p:nvPr>
        </p:nvSpPr>
        <p:spPr>
          <a:xfrm>
            <a:off x="4729375" y="1878400"/>
            <a:ext cx="1368600" cy="7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470" name="Google Shape;470;p33"/>
          <p:cNvSpPr txBox="1">
            <a:spLocks noGrp="1"/>
          </p:cNvSpPr>
          <p:nvPr>
            <p:ph type="subTitle" idx="5"/>
          </p:nvPr>
        </p:nvSpPr>
        <p:spPr>
          <a:xfrm>
            <a:off x="6195475" y="2010500"/>
            <a:ext cx="2046000" cy="46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Who We Are</a:t>
            </a:r>
            <a:endParaRPr sz="1800" dirty="0"/>
          </a:p>
        </p:txBody>
      </p:sp>
      <p:sp>
        <p:nvSpPr>
          <p:cNvPr id="472" name="Google Shape;472;p33"/>
          <p:cNvSpPr txBox="1">
            <a:spLocks noGrp="1"/>
          </p:cNvSpPr>
          <p:nvPr>
            <p:ph type="title" idx="7"/>
          </p:nvPr>
        </p:nvSpPr>
        <p:spPr>
          <a:xfrm>
            <a:off x="923075" y="3310625"/>
            <a:ext cx="1368600" cy="7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473" name="Google Shape;473;p33"/>
          <p:cNvSpPr txBox="1">
            <a:spLocks noGrp="1"/>
          </p:cNvSpPr>
          <p:nvPr>
            <p:ph type="subTitle" idx="8"/>
          </p:nvPr>
        </p:nvSpPr>
        <p:spPr>
          <a:xfrm>
            <a:off x="2368625" y="3471575"/>
            <a:ext cx="2046000" cy="46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dirty="0"/>
              <a:t>You + Hyland</a:t>
            </a:r>
            <a:endParaRPr sz="1600" dirty="0"/>
          </a:p>
        </p:txBody>
      </p:sp>
      <p:sp>
        <p:nvSpPr>
          <p:cNvPr id="475" name="Google Shape;475;p33"/>
          <p:cNvSpPr txBox="1">
            <a:spLocks noGrp="1"/>
          </p:cNvSpPr>
          <p:nvPr>
            <p:ph type="title" idx="13"/>
          </p:nvPr>
        </p:nvSpPr>
        <p:spPr>
          <a:xfrm>
            <a:off x="4729375" y="3310625"/>
            <a:ext cx="1368600" cy="7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476" name="Google Shape;476;p33"/>
          <p:cNvSpPr txBox="1">
            <a:spLocks noGrp="1"/>
          </p:cNvSpPr>
          <p:nvPr>
            <p:ph type="subTitle" idx="14"/>
          </p:nvPr>
        </p:nvSpPr>
        <p:spPr>
          <a:xfrm>
            <a:off x="6195475" y="3471575"/>
            <a:ext cx="2046000" cy="46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Questions</a:t>
            </a:r>
            <a:r>
              <a:rPr lang="en" dirty="0"/>
              <a:t>!</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6" grpId="0" build="p"/>
      <p:bldP spid="470" grpId="0" build="p"/>
      <p:bldP spid="473" grpId="0" build="p"/>
      <p:bldP spid="47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34"/>
          <p:cNvSpPr/>
          <p:nvPr/>
        </p:nvSpPr>
        <p:spPr>
          <a:xfrm>
            <a:off x="1080350" y="1295950"/>
            <a:ext cx="2787900" cy="27879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4"/>
          <p:cNvSpPr/>
          <p:nvPr/>
        </p:nvSpPr>
        <p:spPr>
          <a:xfrm>
            <a:off x="1001388" y="1214025"/>
            <a:ext cx="2787900" cy="27879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4"/>
          <p:cNvSpPr txBox="1">
            <a:spLocks noGrp="1"/>
          </p:cNvSpPr>
          <p:nvPr>
            <p:ph type="ctrTitle"/>
          </p:nvPr>
        </p:nvSpPr>
        <p:spPr>
          <a:xfrm>
            <a:off x="5126487" y="1927600"/>
            <a:ext cx="3117275" cy="76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WHAT WE </a:t>
            </a:r>
            <a:r>
              <a:rPr lang="en" sz="4000" dirty="0">
                <a:highlight>
                  <a:schemeClr val="accent3"/>
                </a:highlight>
              </a:rPr>
              <a:t>DO</a:t>
            </a:r>
            <a:endParaRPr sz="4000" dirty="0">
              <a:highlight>
                <a:schemeClr val="accent3"/>
              </a:highlight>
            </a:endParaRPr>
          </a:p>
        </p:txBody>
      </p:sp>
      <p:sp>
        <p:nvSpPr>
          <p:cNvPr id="485" name="Google Shape;485;p34"/>
          <p:cNvSpPr txBox="1">
            <a:spLocks noGrp="1"/>
          </p:cNvSpPr>
          <p:nvPr>
            <p:ph type="subTitle" idx="1"/>
          </p:nvPr>
        </p:nvSpPr>
        <p:spPr>
          <a:xfrm>
            <a:off x="5403825" y="3806375"/>
            <a:ext cx="2562600" cy="69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Hyland + our products</a:t>
            </a:r>
            <a:endParaRPr dirty="0"/>
          </a:p>
        </p:txBody>
      </p:sp>
      <p:sp>
        <p:nvSpPr>
          <p:cNvPr id="486" name="Google Shape;486;p34"/>
          <p:cNvSpPr txBox="1">
            <a:spLocks noGrp="1"/>
          </p:cNvSpPr>
          <p:nvPr>
            <p:ph type="title" idx="2"/>
          </p:nvPr>
        </p:nvSpPr>
        <p:spPr>
          <a:xfrm>
            <a:off x="1001400" y="1749150"/>
            <a:ext cx="2787900" cy="16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dirty="0"/>
          </a:p>
        </p:txBody>
      </p:sp>
    </p:spTree>
    <p:extLst>
      <p:ext uri="{BB962C8B-B14F-4D97-AF65-F5344CB8AC3E}">
        <p14:creationId xmlns:p14="http://schemas.microsoft.com/office/powerpoint/2010/main" val="2356563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5"/>
          <p:cNvSpPr txBox="1">
            <a:spLocks noGrp="1"/>
          </p:cNvSpPr>
          <p:nvPr>
            <p:ph type="title"/>
          </p:nvPr>
        </p:nvSpPr>
        <p:spPr>
          <a:xfrm>
            <a:off x="3634327" y="1019766"/>
            <a:ext cx="4789448" cy="101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What We Do</a:t>
            </a:r>
            <a:endParaRPr sz="3600" dirty="0"/>
          </a:p>
        </p:txBody>
      </p:sp>
      <p:sp>
        <p:nvSpPr>
          <p:cNvPr id="492" name="Google Shape;492;p35"/>
          <p:cNvSpPr txBox="1">
            <a:spLocks noGrp="1"/>
          </p:cNvSpPr>
          <p:nvPr>
            <p:ph type="subTitle" idx="1"/>
          </p:nvPr>
        </p:nvSpPr>
        <p:spPr>
          <a:xfrm>
            <a:off x="3704400" y="1930741"/>
            <a:ext cx="4719600" cy="78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Hyland + our products</a:t>
            </a:r>
            <a:endParaRPr sz="1800" dirty="0"/>
          </a:p>
        </p:txBody>
      </p:sp>
      <p:pic>
        <p:nvPicPr>
          <p:cNvPr id="493" name="Google Shape;493;p35"/>
          <p:cNvPicPr preferRelativeResize="0"/>
          <p:nvPr/>
        </p:nvPicPr>
        <p:blipFill rotWithShape="1">
          <a:blip r:embed="rId3">
            <a:alphaModFix/>
          </a:blip>
          <a:srcRect l="10419" r="43127"/>
          <a:stretch/>
        </p:blipFill>
        <p:spPr>
          <a:xfrm>
            <a:off x="720000" y="1051675"/>
            <a:ext cx="2311900" cy="3323350"/>
          </a:xfrm>
          <a:prstGeom prst="rect">
            <a:avLst/>
          </a:prstGeom>
          <a:noFill/>
          <a:ln>
            <a:noFill/>
          </a:ln>
        </p:spPr>
      </p:pic>
      <p:sp>
        <p:nvSpPr>
          <p:cNvPr id="495" name="Google Shape;495;p35"/>
          <p:cNvSpPr/>
          <p:nvPr/>
        </p:nvSpPr>
        <p:spPr>
          <a:xfrm>
            <a:off x="3966600" y="3386950"/>
            <a:ext cx="1153500" cy="11001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5"/>
          <p:cNvSpPr txBox="1"/>
          <p:nvPr/>
        </p:nvSpPr>
        <p:spPr>
          <a:xfrm>
            <a:off x="3966600" y="3449298"/>
            <a:ext cx="1143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latin typeface="Miriam Libre"/>
                <a:ea typeface="Miriam Libre"/>
                <a:cs typeface="Miriam Libre"/>
                <a:sym typeface="Miriam Libre"/>
              </a:rPr>
              <a:t>How many of you have heard of Hyland before today?</a:t>
            </a:r>
            <a:endParaRPr sz="1100" dirty="0">
              <a:latin typeface="Miriam Libre"/>
              <a:ea typeface="Miriam Libre"/>
              <a:cs typeface="Miriam Libre"/>
              <a:sym typeface="Miriam Libre"/>
            </a:endParaRPr>
          </a:p>
        </p:txBody>
      </p:sp>
      <p:sp>
        <p:nvSpPr>
          <p:cNvPr id="499" name="Google Shape;499;p35"/>
          <p:cNvSpPr/>
          <p:nvPr/>
        </p:nvSpPr>
        <p:spPr>
          <a:xfrm>
            <a:off x="5618675" y="3386950"/>
            <a:ext cx="1153500" cy="1100100"/>
          </a:xfrm>
          <a:prstGeom prst="snip1Rect">
            <a:avLst>
              <a:gd name="adj" fmla="val 1132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5"/>
          <p:cNvSpPr txBox="1"/>
          <p:nvPr/>
        </p:nvSpPr>
        <p:spPr>
          <a:xfrm>
            <a:off x="5637871" y="3437178"/>
            <a:ext cx="1088928"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latin typeface="Miriam Libre"/>
                <a:ea typeface="Miriam Libre"/>
                <a:cs typeface="Miriam Libre"/>
                <a:sym typeface="Miriam Libre"/>
              </a:rPr>
              <a:t>Does anyone have examples of software they use?</a:t>
            </a:r>
            <a:endParaRPr sz="1100" dirty="0">
              <a:latin typeface="Miriam Libre"/>
              <a:ea typeface="Miriam Libre"/>
              <a:cs typeface="Miriam Libre"/>
              <a:sym typeface="Miriam Libre"/>
            </a:endParaRPr>
          </a:p>
        </p:txBody>
      </p:sp>
      <p:sp>
        <p:nvSpPr>
          <p:cNvPr id="503" name="Google Shape;503;p35"/>
          <p:cNvSpPr/>
          <p:nvPr/>
        </p:nvSpPr>
        <p:spPr>
          <a:xfrm>
            <a:off x="7270725" y="3386950"/>
            <a:ext cx="1153500" cy="11001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5"/>
          <p:cNvSpPr txBox="1"/>
          <p:nvPr/>
        </p:nvSpPr>
        <p:spPr>
          <a:xfrm>
            <a:off x="7360425" y="3705571"/>
            <a:ext cx="9741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iriam Libre"/>
                <a:ea typeface="Miriam Libre"/>
                <a:cs typeface="Miriam Libre"/>
                <a:sym typeface="Miriam Libre"/>
              </a:rPr>
              <a:t>Example!</a:t>
            </a:r>
            <a:endParaRPr dirty="0">
              <a:latin typeface="Miriam Libre"/>
              <a:ea typeface="Miriam Libre"/>
              <a:cs typeface="Miriam Libre"/>
              <a:sym typeface="Miriam Libr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0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7" grpId="0"/>
      <p:bldP spid="501" grpId="0"/>
      <p:bldP spid="50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38"/>
          <p:cNvSpPr txBox="1">
            <a:spLocks noGrp="1"/>
          </p:cNvSpPr>
          <p:nvPr>
            <p:ph type="subTitle" idx="1"/>
          </p:nvPr>
        </p:nvSpPr>
        <p:spPr>
          <a:xfrm>
            <a:off x="4238847" y="1368885"/>
            <a:ext cx="3469478" cy="2681211"/>
          </a:xfrm>
          <a:prstGeom prst="rect">
            <a:avLst/>
          </a:prstGeom>
        </p:spPr>
        <p:txBody>
          <a:bodyPr spcFirstLastPara="1" wrap="square" lIns="91425" tIns="91425" rIns="91425" bIns="91425" anchor="t" anchorCtr="0">
            <a:noAutofit/>
          </a:bodyPr>
          <a:lstStyle/>
          <a:p>
            <a:pPr marL="0" indent="0">
              <a:buFont typeface="Arial" panose="020B0604020202020204" pitchFamily="34" charset="0"/>
              <a:buNone/>
            </a:pPr>
            <a:r>
              <a:rPr lang="en-US" sz="2400" b="1" dirty="0"/>
              <a:t>Hyland</a:t>
            </a:r>
            <a:r>
              <a:rPr lang="en-US" sz="2400" dirty="0"/>
              <a:t> is a </a:t>
            </a:r>
            <a:r>
              <a:rPr lang="en-US" sz="2400" b="1" dirty="0"/>
              <a:t>software development company </a:t>
            </a:r>
            <a:r>
              <a:rPr lang="en-US" sz="2400" dirty="0"/>
              <a:t>that </a:t>
            </a:r>
            <a:r>
              <a:rPr lang="en-US" sz="2400" b="1" dirty="0"/>
              <a:t>creates software </a:t>
            </a:r>
            <a:r>
              <a:rPr lang="en-US" sz="2400" dirty="0"/>
              <a:t>products that </a:t>
            </a:r>
            <a:r>
              <a:rPr lang="en-US" sz="2400" b="1" dirty="0"/>
              <a:t>help companies </a:t>
            </a:r>
            <a:r>
              <a:rPr lang="en-US" sz="2400" dirty="0"/>
              <a:t>do their business in an </a:t>
            </a:r>
            <a:r>
              <a:rPr lang="en-US" sz="2400" b="1" dirty="0"/>
              <a:t>easier way. </a:t>
            </a:r>
          </a:p>
        </p:txBody>
      </p:sp>
      <p:grpSp>
        <p:nvGrpSpPr>
          <p:cNvPr id="17" name="Group 16">
            <a:extLst>
              <a:ext uri="{FF2B5EF4-FFF2-40B4-BE49-F238E27FC236}">
                <a16:creationId xmlns:a16="http://schemas.microsoft.com/office/drawing/2014/main" id="{FDC867B5-F1E8-4E5C-AC84-B0637A9FE35F}"/>
              </a:ext>
            </a:extLst>
          </p:cNvPr>
          <p:cNvGrpSpPr>
            <a:grpSpLocks noChangeAspect="1"/>
          </p:cNvGrpSpPr>
          <p:nvPr/>
        </p:nvGrpSpPr>
        <p:grpSpPr>
          <a:xfrm>
            <a:off x="691699" y="1567070"/>
            <a:ext cx="2417993" cy="2417993"/>
            <a:chOff x="4724400" y="2057400"/>
            <a:chExt cx="2743200" cy="2743200"/>
          </a:xfrm>
        </p:grpSpPr>
        <p:sp>
          <p:nvSpPr>
            <p:cNvPr id="18" name="Rectangle 17">
              <a:extLst>
                <a:ext uri="{FF2B5EF4-FFF2-40B4-BE49-F238E27FC236}">
                  <a16:creationId xmlns:a16="http://schemas.microsoft.com/office/drawing/2014/main" id="{4E3E0441-7DCD-42A1-AEBE-5D3B38EE4E71}"/>
                </a:ext>
              </a:extLst>
            </p:cNvPr>
            <p:cNvSpPr/>
            <p:nvPr/>
          </p:nvSpPr>
          <p:spPr>
            <a:xfrm>
              <a:off x="4724400" y="2057400"/>
              <a:ext cx="2743200" cy="2743200"/>
            </a:xfrm>
            <a:prstGeom prst="rect">
              <a:avLst/>
            </a:prstGeom>
            <a:gradFill flip="none" rotWithShape="1">
              <a:gsLst>
                <a:gs pos="1000">
                  <a:srgbClr val="6ABF4B"/>
                </a:gs>
                <a:gs pos="99000">
                  <a:srgbClr val="54C8E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7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grpSp>
          <p:nvGrpSpPr>
            <p:cNvPr id="19" name="Group 4">
              <a:extLst>
                <a:ext uri="{FF2B5EF4-FFF2-40B4-BE49-F238E27FC236}">
                  <a16:creationId xmlns:a16="http://schemas.microsoft.com/office/drawing/2014/main" id="{DAD04886-34A8-4A1A-8B78-204B8E1B2ECB}"/>
                </a:ext>
              </a:extLst>
            </p:cNvPr>
            <p:cNvGrpSpPr>
              <a:grpSpLocks noChangeAspect="1"/>
            </p:cNvGrpSpPr>
            <p:nvPr userDrawn="1"/>
          </p:nvGrpSpPr>
          <p:grpSpPr bwMode="auto">
            <a:xfrm>
              <a:off x="5154168" y="3116582"/>
              <a:ext cx="1883664" cy="624837"/>
              <a:chOff x="4992" y="1007"/>
              <a:chExt cx="823" cy="273"/>
            </a:xfrm>
            <a:solidFill>
              <a:srgbClr val="FFFFFF"/>
            </a:solidFill>
          </p:grpSpPr>
          <p:sp>
            <p:nvSpPr>
              <p:cNvPr id="20" name="Freeform 5">
                <a:extLst>
                  <a:ext uri="{FF2B5EF4-FFF2-40B4-BE49-F238E27FC236}">
                    <a16:creationId xmlns:a16="http://schemas.microsoft.com/office/drawing/2014/main" id="{A0122225-5C1E-4DAE-958B-035835DAA15D}"/>
                  </a:ext>
                </a:extLst>
              </p:cNvPr>
              <p:cNvSpPr>
                <a:spLocks/>
              </p:cNvSpPr>
              <p:nvPr/>
            </p:nvSpPr>
            <p:spPr bwMode="auto">
              <a:xfrm>
                <a:off x="4992" y="1017"/>
                <a:ext cx="189" cy="197"/>
              </a:xfrm>
              <a:custGeom>
                <a:avLst/>
                <a:gdLst>
                  <a:gd name="T0" fmla="*/ 0 w 189"/>
                  <a:gd name="T1" fmla="*/ 187 h 197"/>
                  <a:gd name="T2" fmla="*/ 21 w 189"/>
                  <a:gd name="T3" fmla="*/ 183 h 197"/>
                  <a:gd name="T4" fmla="*/ 21 w 189"/>
                  <a:gd name="T5" fmla="*/ 15 h 197"/>
                  <a:gd name="T6" fmla="*/ 0 w 189"/>
                  <a:gd name="T7" fmla="*/ 12 h 197"/>
                  <a:gd name="T8" fmla="*/ 0 w 189"/>
                  <a:gd name="T9" fmla="*/ 0 h 197"/>
                  <a:gd name="T10" fmla="*/ 66 w 189"/>
                  <a:gd name="T11" fmla="*/ 0 h 197"/>
                  <a:gd name="T12" fmla="*/ 66 w 189"/>
                  <a:gd name="T13" fmla="*/ 12 h 197"/>
                  <a:gd name="T14" fmla="*/ 46 w 189"/>
                  <a:gd name="T15" fmla="*/ 14 h 197"/>
                  <a:gd name="T16" fmla="*/ 46 w 189"/>
                  <a:gd name="T17" fmla="*/ 94 h 197"/>
                  <a:gd name="T18" fmla="*/ 143 w 189"/>
                  <a:gd name="T19" fmla="*/ 94 h 197"/>
                  <a:gd name="T20" fmla="*/ 143 w 189"/>
                  <a:gd name="T21" fmla="*/ 14 h 197"/>
                  <a:gd name="T22" fmla="*/ 122 w 189"/>
                  <a:gd name="T23" fmla="*/ 12 h 197"/>
                  <a:gd name="T24" fmla="*/ 122 w 189"/>
                  <a:gd name="T25" fmla="*/ 0 h 197"/>
                  <a:gd name="T26" fmla="*/ 188 w 189"/>
                  <a:gd name="T27" fmla="*/ 0 h 197"/>
                  <a:gd name="T28" fmla="*/ 188 w 189"/>
                  <a:gd name="T29" fmla="*/ 12 h 197"/>
                  <a:gd name="T30" fmla="*/ 168 w 189"/>
                  <a:gd name="T31" fmla="*/ 14 h 197"/>
                  <a:gd name="T32" fmla="*/ 168 w 189"/>
                  <a:gd name="T33" fmla="*/ 183 h 197"/>
                  <a:gd name="T34" fmla="*/ 189 w 189"/>
                  <a:gd name="T35" fmla="*/ 187 h 197"/>
                  <a:gd name="T36" fmla="*/ 189 w 189"/>
                  <a:gd name="T37" fmla="*/ 197 h 197"/>
                  <a:gd name="T38" fmla="*/ 121 w 189"/>
                  <a:gd name="T39" fmla="*/ 197 h 197"/>
                  <a:gd name="T40" fmla="*/ 121 w 189"/>
                  <a:gd name="T41" fmla="*/ 187 h 197"/>
                  <a:gd name="T42" fmla="*/ 143 w 189"/>
                  <a:gd name="T43" fmla="*/ 183 h 197"/>
                  <a:gd name="T44" fmla="*/ 143 w 189"/>
                  <a:gd name="T45" fmla="*/ 109 h 197"/>
                  <a:gd name="T46" fmla="*/ 46 w 189"/>
                  <a:gd name="T47" fmla="*/ 109 h 197"/>
                  <a:gd name="T48" fmla="*/ 46 w 189"/>
                  <a:gd name="T49" fmla="*/ 183 h 197"/>
                  <a:gd name="T50" fmla="*/ 68 w 189"/>
                  <a:gd name="T51" fmla="*/ 187 h 197"/>
                  <a:gd name="T52" fmla="*/ 68 w 189"/>
                  <a:gd name="T53" fmla="*/ 197 h 197"/>
                  <a:gd name="T54" fmla="*/ 0 w 189"/>
                  <a:gd name="T55" fmla="*/ 197 h 197"/>
                  <a:gd name="T56" fmla="*/ 0 w 189"/>
                  <a:gd name="T57" fmla="*/ 18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9" h="197">
                    <a:moveTo>
                      <a:pt x="0" y="187"/>
                    </a:moveTo>
                    <a:lnTo>
                      <a:pt x="21" y="183"/>
                    </a:lnTo>
                    <a:lnTo>
                      <a:pt x="21" y="15"/>
                    </a:lnTo>
                    <a:lnTo>
                      <a:pt x="0" y="12"/>
                    </a:lnTo>
                    <a:lnTo>
                      <a:pt x="0" y="0"/>
                    </a:lnTo>
                    <a:lnTo>
                      <a:pt x="66" y="0"/>
                    </a:lnTo>
                    <a:lnTo>
                      <a:pt x="66" y="12"/>
                    </a:lnTo>
                    <a:lnTo>
                      <a:pt x="46" y="14"/>
                    </a:lnTo>
                    <a:lnTo>
                      <a:pt x="46" y="94"/>
                    </a:lnTo>
                    <a:lnTo>
                      <a:pt x="143" y="94"/>
                    </a:lnTo>
                    <a:lnTo>
                      <a:pt x="143" y="14"/>
                    </a:lnTo>
                    <a:lnTo>
                      <a:pt x="122" y="12"/>
                    </a:lnTo>
                    <a:lnTo>
                      <a:pt x="122" y="0"/>
                    </a:lnTo>
                    <a:lnTo>
                      <a:pt x="188" y="0"/>
                    </a:lnTo>
                    <a:lnTo>
                      <a:pt x="188" y="12"/>
                    </a:lnTo>
                    <a:lnTo>
                      <a:pt x="168" y="14"/>
                    </a:lnTo>
                    <a:lnTo>
                      <a:pt x="168" y="183"/>
                    </a:lnTo>
                    <a:lnTo>
                      <a:pt x="189" y="187"/>
                    </a:lnTo>
                    <a:lnTo>
                      <a:pt x="189" y="197"/>
                    </a:lnTo>
                    <a:lnTo>
                      <a:pt x="121" y="197"/>
                    </a:lnTo>
                    <a:lnTo>
                      <a:pt x="121" y="187"/>
                    </a:lnTo>
                    <a:lnTo>
                      <a:pt x="143" y="183"/>
                    </a:lnTo>
                    <a:lnTo>
                      <a:pt x="143" y="109"/>
                    </a:lnTo>
                    <a:lnTo>
                      <a:pt x="46" y="109"/>
                    </a:lnTo>
                    <a:lnTo>
                      <a:pt x="46" y="183"/>
                    </a:lnTo>
                    <a:lnTo>
                      <a:pt x="68" y="187"/>
                    </a:lnTo>
                    <a:lnTo>
                      <a:pt x="68" y="197"/>
                    </a:lnTo>
                    <a:lnTo>
                      <a:pt x="0" y="197"/>
                    </a:lnTo>
                    <a:lnTo>
                      <a:pt x="0"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1" name="Freeform 6">
                <a:extLst>
                  <a:ext uri="{FF2B5EF4-FFF2-40B4-BE49-F238E27FC236}">
                    <a16:creationId xmlns:a16="http://schemas.microsoft.com/office/drawing/2014/main" id="{82999743-FC76-4067-BF15-B57627B12092}"/>
                  </a:ext>
                </a:extLst>
              </p:cNvPr>
              <p:cNvSpPr>
                <a:spLocks/>
              </p:cNvSpPr>
              <p:nvPr/>
            </p:nvSpPr>
            <p:spPr bwMode="auto">
              <a:xfrm>
                <a:off x="5173" y="1072"/>
                <a:ext cx="146" cy="208"/>
              </a:xfrm>
              <a:custGeom>
                <a:avLst/>
                <a:gdLst>
                  <a:gd name="T0" fmla="*/ 25 w 199"/>
                  <a:gd name="T1" fmla="*/ 252 h 282"/>
                  <a:gd name="T2" fmla="*/ 32 w 199"/>
                  <a:gd name="T3" fmla="*/ 253 h 282"/>
                  <a:gd name="T4" fmla="*/ 39 w 199"/>
                  <a:gd name="T5" fmla="*/ 253 h 282"/>
                  <a:gd name="T6" fmla="*/ 52 w 199"/>
                  <a:gd name="T7" fmla="*/ 251 h 282"/>
                  <a:gd name="T8" fmla="*/ 67 w 199"/>
                  <a:gd name="T9" fmla="*/ 243 h 282"/>
                  <a:gd name="T10" fmla="*/ 81 w 199"/>
                  <a:gd name="T11" fmla="*/ 224 h 282"/>
                  <a:gd name="T12" fmla="*/ 94 w 199"/>
                  <a:gd name="T13" fmla="*/ 193 h 282"/>
                  <a:gd name="T14" fmla="*/ 87 w 199"/>
                  <a:gd name="T15" fmla="*/ 193 h 282"/>
                  <a:gd name="T16" fmla="*/ 17 w 199"/>
                  <a:gd name="T17" fmla="*/ 22 h 282"/>
                  <a:gd name="T18" fmla="*/ 0 w 199"/>
                  <a:gd name="T19" fmla="*/ 19 h 282"/>
                  <a:gd name="T20" fmla="*/ 0 w 199"/>
                  <a:gd name="T21" fmla="*/ 0 h 282"/>
                  <a:gd name="T22" fmla="*/ 79 w 199"/>
                  <a:gd name="T23" fmla="*/ 0 h 282"/>
                  <a:gd name="T24" fmla="*/ 79 w 199"/>
                  <a:gd name="T25" fmla="*/ 19 h 282"/>
                  <a:gd name="T26" fmla="*/ 54 w 199"/>
                  <a:gd name="T27" fmla="*/ 22 h 282"/>
                  <a:gd name="T28" fmla="*/ 95 w 199"/>
                  <a:gd name="T29" fmla="*/ 138 h 282"/>
                  <a:gd name="T30" fmla="*/ 106 w 199"/>
                  <a:gd name="T31" fmla="*/ 173 h 282"/>
                  <a:gd name="T32" fmla="*/ 116 w 199"/>
                  <a:gd name="T33" fmla="*/ 138 h 282"/>
                  <a:gd name="T34" fmla="*/ 151 w 199"/>
                  <a:gd name="T35" fmla="*/ 22 h 282"/>
                  <a:gd name="T36" fmla="*/ 125 w 199"/>
                  <a:gd name="T37" fmla="*/ 19 h 282"/>
                  <a:gd name="T38" fmla="*/ 125 w 199"/>
                  <a:gd name="T39" fmla="*/ 0 h 282"/>
                  <a:gd name="T40" fmla="*/ 199 w 199"/>
                  <a:gd name="T41" fmla="*/ 0 h 282"/>
                  <a:gd name="T42" fmla="*/ 199 w 199"/>
                  <a:gd name="T43" fmla="*/ 19 h 282"/>
                  <a:gd name="T44" fmla="*/ 180 w 199"/>
                  <a:gd name="T45" fmla="*/ 21 h 282"/>
                  <a:gd name="T46" fmla="*/ 159 w 199"/>
                  <a:gd name="T47" fmla="*/ 80 h 282"/>
                  <a:gd name="T48" fmla="*/ 144 w 199"/>
                  <a:gd name="T49" fmla="*/ 124 h 282"/>
                  <a:gd name="T50" fmla="*/ 133 w 199"/>
                  <a:gd name="T51" fmla="*/ 156 h 282"/>
                  <a:gd name="T52" fmla="*/ 126 w 199"/>
                  <a:gd name="T53" fmla="*/ 177 h 282"/>
                  <a:gd name="T54" fmla="*/ 121 w 199"/>
                  <a:gd name="T55" fmla="*/ 191 h 282"/>
                  <a:gd name="T56" fmla="*/ 117 w 199"/>
                  <a:gd name="T57" fmla="*/ 200 h 282"/>
                  <a:gd name="T58" fmla="*/ 104 w 199"/>
                  <a:gd name="T59" fmla="*/ 231 h 282"/>
                  <a:gd name="T60" fmla="*/ 89 w 199"/>
                  <a:gd name="T61" fmla="*/ 255 h 282"/>
                  <a:gd name="T62" fmla="*/ 73 w 199"/>
                  <a:gd name="T63" fmla="*/ 271 h 282"/>
                  <a:gd name="T64" fmla="*/ 54 w 199"/>
                  <a:gd name="T65" fmla="*/ 280 h 282"/>
                  <a:gd name="T66" fmla="*/ 39 w 199"/>
                  <a:gd name="T67" fmla="*/ 282 h 282"/>
                  <a:gd name="T68" fmla="*/ 35 w 199"/>
                  <a:gd name="T69" fmla="*/ 282 h 282"/>
                  <a:gd name="T70" fmla="*/ 31 w 199"/>
                  <a:gd name="T71" fmla="*/ 281 h 282"/>
                  <a:gd name="T72" fmla="*/ 27 w 199"/>
                  <a:gd name="T73" fmla="*/ 280 h 282"/>
                  <a:gd name="T74" fmla="*/ 25 w 199"/>
                  <a:gd name="T75" fmla="*/ 279 h 282"/>
                  <a:gd name="T76" fmla="*/ 25 w 199"/>
                  <a:gd name="T77" fmla="*/ 25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9" h="282">
                    <a:moveTo>
                      <a:pt x="25" y="252"/>
                    </a:moveTo>
                    <a:cubicBezTo>
                      <a:pt x="27" y="252"/>
                      <a:pt x="29" y="253"/>
                      <a:pt x="32" y="253"/>
                    </a:cubicBezTo>
                    <a:cubicBezTo>
                      <a:pt x="34" y="253"/>
                      <a:pt x="37" y="253"/>
                      <a:pt x="39" y="253"/>
                    </a:cubicBezTo>
                    <a:cubicBezTo>
                      <a:pt x="43" y="253"/>
                      <a:pt x="47" y="253"/>
                      <a:pt x="52" y="251"/>
                    </a:cubicBezTo>
                    <a:cubicBezTo>
                      <a:pt x="57" y="250"/>
                      <a:pt x="62" y="247"/>
                      <a:pt x="67" y="243"/>
                    </a:cubicBezTo>
                    <a:cubicBezTo>
                      <a:pt x="72" y="238"/>
                      <a:pt x="77" y="232"/>
                      <a:pt x="81" y="224"/>
                    </a:cubicBezTo>
                    <a:cubicBezTo>
                      <a:pt x="86" y="216"/>
                      <a:pt x="90" y="206"/>
                      <a:pt x="94" y="193"/>
                    </a:cubicBezTo>
                    <a:cubicBezTo>
                      <a:pt x="87" y="193"/>
                      <a:pt x="87" y="193"/>
                      <a:pt x="87" y="193"/>
                    </a:cubicBezTo>
                    <a:cubicBezTo>
                      <a:pt x="17" y="22"/>
                      <a:pt x="17" y="22"/>
                      <a:pt x="17" y="22"/>
                    </a:cubicBezTo>
                    <a:cubicBezTo>
                      <a:pt x="0" y="19"/>
                      <a:pt x="0" y="19"/>
                      <a:pt x="0" y="19"/>
                    </a:cubicBezTo>
                    <a:cubicBezTo>
                      <a:pt x="0" y="0"/>
                      <a:pt x="0" y="0"/>
                      <a:pt x="0" y="0"/>
                    </a:cubicBezTo>
                    <a:cubicBezTo>
                      <a:pt x="79" y="0"/>
                      <a:pt x="79" y="0"/>
                      <a:pt x="79" y="0"/>
                    </a:cubicBezTo>
                    <a:cubicBezTo>
                      <a:pt x="79" y="19"/>
                      <a:pt x="79" y="19"/>
                      <a:pt x="79" y="19"/>
                    </a:cubicBezTo>
                    <a:cubicBezTo>
                      <a:pt x="54" y="22"/>
                      <a:pt x="54" y="22"/>
                      <a:pt x="54" y="22"/>
                    </a:cubicBezTo>
                    <a:cubicBezTo>
                      <a:pt x="95" y="138"/>
                      <a:pt x="95" y="138"/>
                      <a:pt x="95" y="138"/>
                    </a:cubicBezTo>
                    <a:cubicBezTo>
                      <a:pt x="106" y="173"/>
                      <a:pt x="106" y="173"/>
                      <a:pt x="106" y="173"/>
                    </a:cubicBezTo>
                    <a:cubicBezTo>
                      <a:pt x="116" y="138"/>
                      <a:pt x="116" y="138"/>
                      <a:pt x="116" y="138"/>
                    </a:cubicBezTo>
                    <a:cubicBezTo>
                      <a:pt x="151" y="22"/>
                      <a:pt x="151" y="22"/>
                      <a:pt x="151" y="22"/>
                    </a:cubicBezTo>
                    <a:cubicBezTo>
                      <a:pt x="125" y="19"/>
                      <a:pt x="125" y="19"/>
                      <a:pt x="125" y="19"/>
                    </a:cubicBezTo>
                    <a:cubicBezTo>
                      <a:pt x="125" y="0"/>
                      <a:pt x="125" y="0"/>
                      <a:pt x="125" y="0"/>
                    </a:cubicBezTo>
                    <a:cubicBezTo>
                      <a:pt x="199" y="0"/>
                      <a:pt x="199" y="0"/>
                      <a:pt x="199" y="0"/>
                    </a:cubicBezTo>
                    <a:cubicBezTo>
                      <a:pt x="199" y="19"/>
                      <a:pt x="199" y="19"/>
                      <a:pt x="199" y="19"/>
                    </a:cubicBezTo>
                    <a:cubicBezTo>
                      <a:pt x="180" y="21"/>
                      <a:pt x="180" y="21"/>
                      <a:pt x="180" y="21"/>
                    </a:cubicBezTo>
                    <a:cubicBezTo>
                      <a:pt x="172" y="44"/>
                      <a:pt x="165" y="63"/>
                      <a:pt x="159" y="80"/>
                    </a:cubicBezTo>
                    <a:cubicBezTo>
                      <a:pt x="154" y="97"/>
                      <a:pt x="149" y="112"/>
                      <a:pt x="144" y="124"/>
                    </a:cubicBezTo>
                    <a:cubicBezTo>
                      <a:pt x="140" y="136"/>
                      <a:pt x="136" y="147"/>
                      <a:pt x="133" y="156"/>
                    </a:cubicBezTo>
                    <a:cubicBezTo>
                      <a:pt x="130" y="164"/>
                      <a:pt x="128" y="171"/>
                      <a:pt x="126" y="177"/>
                    </a:cubicBezTo>
                    <a:cubicBezTo>
                      <a:pt x="124" y="183"/>
                      <a:pt x="122" y="187"/>
                      <a:pt x="121" y="191"/>
                    </a:cubicBezTo>
                    <a:cubicBezTo>
                      <a:pt x="119" y="195"/>
                      <a:pt x="118" y="197"/>
                      <a:pt x="117" y="200"/>
                    </a:cubicBezTo>
                    <a:cubicBezTo>
                      <a:pt x="113" y="211"/>
                      <a:pt x="108" y="222"/>
                      <a:pt x="104" y="231"/>
                    </a:cubicBezTo>
                    <a:cubicBezTo>
                      <a:pt x="99" y="240"/>
                      <a:pt x="94" y="248"/>
                      <a:pt x="89" y="255"/>
                    </a:cubicBezTo>
                    <a:cubicBezTo>
                      <a:pt x="84" y="261"/>
                      <a:pt x="79" y="267"/>
                      <a:pt x="73" y="271"/>
                    </a:cubicBezTo>
                    <a:cubicBezTo>
                      <a:pt x="67" y="275"/>
                      <a:pt x="61" y="278"/>
                      <a:pt x="54" y="280"/>
                    </a:cubicBezTo>
                    <a:cubicBezTo>
                      <a:pt x="49" y="281"/>
                      <a:pt x="44" y="282"/>
                      <a:pt x="39" y="282"/>
                    </a:cubicBezTo>
                    <a:cubicBezTo>
                      <a:pt x="37" y="282"/>
                      <a:pt x="36" y="282"/>
                      <a:pt x="35" y="282"/>
                    </a:cubicBezTo>
                    <a:cubicBezTo>
                      <a:pt x="33" y="282"/>
                      <a:pt x="32" y="281"/>
                      <a:pt x="31" y="281"/>
                    </a:cubicBezTo>
                    <a:cubicBezTo>
                      <a:pt x="29" y="281"/>
                      <a:pt x="28" y="281"/>
                      <a:pt x="27" y="280"/>
                    </a:cubicBezTo>
                    <a:cubicBezTo>
                      <a:pt x="26" y="280"/>
                      <a:pt x="25" y="280"/>
                      <a:pt x="25" y="279"/>
                    </a:cubicBezTo>
                    <a:lnTo>
                      <a:pt x="25" y="2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2" name="Freeform 7">
                <a:extLst>
                  <a:ext uri="{FF2B5EF4-FFF2-40B4-BE49-F238E27FC236}">
                    <a16:creationId xmlns:a16="http://schemas.microsoft.com/office/drawing/2014/main" id="{0037C291-29FC-492A-88E8-0FE2C1130C1F}"/>
                  </a:ext>
                </a:extLst>
              </p:cNvPr>
              <p:cNvSpPr>
                <a:spLocks/>
              </p:cNvSpPr>
              <p:nvPr/>
            </p:nvSpPr>
            <p:spPr bwMode="auto">
              <a:xfrm>
                <a:off x="5312" y="1007"/>
                <a:ext cx="69" cy="207"/>
              </a:xfrm>
              <a:custGeom>
                <a:avLst/>
                <a:gdLst>
                  <a:gd name="T0" fmla="*/ 0 w 69"/>
                  <a:gd name="T1" fmla="*/ 197 h 207"/>
                  <a:gd name="T2" fmla="*/ 22 w 69"/>
                  <a:gd name="T3" fmla="*/ 194 h 207"/>
                  <a:gd name="T4" fmla="*/ 22 w 69"/>
                  <a:gd name="T5" fmla="*/ 22 h 207"/>
                  <a:gd name="T6" fmla="*/ 1 w 69"/>
                  <a:gd name="T7" fmla="*/ 17 h 207"/>
                  <a:gd name="T8" fmla="*/ 1 w 69"/>
                  <a:gd name="T9" fmla="*/ 5 h 207"/>
                  <a:gd name="T10" fmla="*/ 41 w 69"/>
                  <a:gd name="T11" fmla="*/ 0 h 207"/>
                  <a:gd name="T12" fmla="*/ 46 w 69"/>
                  <a:gd name="T13" fmla="*/ 3 h 207"/>
                  <a:gd name="T14" fmla="*/ 46 w 69"/>
                  <a:gd name="T15" fmla="*/ 194 h 207"/>
                  <a:gd name="T16" fmla="*/ 69 w 69"/>
                  <a:gd name="T17" fmla="*/ 197 h 207"/>
                  <a:gd name="T18" fmla="*/ 69 w 69"/>
                  <a:gd name="T19" fmla="*/ 207 h 207"/>
                  <a:gd name="T20" fmla="*/ 0 w 69"/>
                  <a:gd name="T21" fmla="*/ 207 h 207"/>
                  <a:gd name="T22" fmla="*/ 0 w 69"/>
                  <a:gd name="T23" fmla="*/ 1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207">
                    <a:moveTo>
                      <a:pt x="0" y="197"/>
                    </a:moveTo>
                    <a:lnTo>
                      <a:pt x="22" y="194"/>
                    </a:lnTo>
                    <a:lnTo>
                      <a:pt x="22" y="22"/>
                    </a:lnTo>
                    <a:lnTo>
                      <a:pt x="1" y="17"/>
                    </a:lnTo>
                    <a:lnTo>
                      <a:pt x="1" y="5"/>
                    </a:lnTo>
                    <a:lnTo>
                      <a:pt x="41" y="0"/>
                    </a:lnTo>
                    <a:lnTo>
                      <a:pt x="46" y="3"/>
                    </a:lnTo>
                    <a:lnTo>
                      <a:pt x="46" y="194"/>
                    </a:lnTo>
                    <a:lnTo>
                      <a:pt x="69" y="197"/>
                    </a:lnTo>
                    <a:lnTo>
                      <a:pt x="69" y="207"/>
                    </a:lnTo>
                    <a:lnTo>
                      <a:pt x="0" y="207"/>
                    </a:lnTo>
                    <a:lnTo>
                      <a:pt x="0"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3" name="Freeform 8">
                <a:extLst>
                  <a:ext uri="{FF2B5EF4-FFF2-40B4-BE49-F238E27FC236}">
                    <a16:creationId xmlns:a16="http://schemas.microsoft.com/office/drawing/2014/main" id="{962194A7-BB8B-4C30-B5D4-59D8C2DAF40A}"/>
                  </a:ext>
                </a:extLst>
              </p:cNvPr>
              <p:cNvSpPr>
                <a:spLocks noEditPoints="1"/>
              </p:cNvSpPr>
              <p:nvPr/>
            </p:nvSpPr>
            <p:spPr bwMode="auto">
              <a:xfrm>
                <a:off x="5381" y="1069"/>
                <a:ext cx="123" cy="148"/>
              </a:xfrm>
              <a:custGeom>
                <a:avLst/>
                <a:gdLst>
                  <a:gd name="T0" fmla="*/ 1 w 167"/>
                  <a:gd name="T1" fmla="*/ 141 h 200"/>
                  <a:gd name="T2" fmla="*/ 8 w 167"/>
                  <a:gd name="T3" fmla="*/ 120 h 200"/>
                  <a:gd name="T4" fmla="*/ 24 w 167"/>
                  <a:gd name="T5" fmla="*/ 104 h 200"/>
                  <a:gd name="T6" fmla="*/ 46 w 167"/>
                  <a:gd name="T7" fmla="*/ 93 h 200"/>
                  <a:gd name="T8" fmla="*/ 70 w 167"/>
                  <a:gd name="T9" fmla="*/ 86 h 200"/>
                  <a:gd name="T10" fmla="*/ 93 w 167"/>
                  <a:gd name="T11" fmla="*/ 83 h 200"/>
                  <a:gd name="T12" fmla="*/ 112 w 167"/>
                  <a:gd name="T13" fmla="*/ 82 h 200"/>
                  <a:gd name="T14" fmla="*/ 112 w 167"/>
                  <a:gd name="T15" fmla="*/ 67 h 200"/>
                  <a:gd name="T16" fmla="*/ 108 w 167"/>
                  <a:gd name="T17" fmla="*/ 44 h 200"/>
                  <a:gd name="T18" fmla="*/ 98 w 167"/>
                  <a:gd name="T19" fmla="*/ 31 h 200"/>
                  <a:gd name="T20" fmla="*/ 83 w 167"/>
                  <a:gd name="T21" fmla="*/ 25 h 200"/>
                  <a:gd name="T22" fmla="*/ 64 w 167"/>
                  <a:gd name="T23" fmla="*/ 23 h 200"/>
                  <a:gd name="T24" fmla="*/ 53 w 167"/>
                  <a:gd name="T25" fmla="*/ 24 h 200"/>
                  <a:gd name="T26" fmla="*/ 40 w 167"/>
                  <a:gd name="T27" fmla="*/ 26 h 200"/>
                  <a:gd name="T28" fmla="*/ 27 w 167"/>
                  <a:gd name="T29" fmla="*/ 31 h 200"/>
                  <a:gd name="T30" fmla="*/ 14 w 167"/>
                  <a:gd name="T31" fmla="*/ 36 h 200"/>
                  <a:gd name="T32" fmla="*/ 8 w 167"/>
                  <a:gd name="T33" fmla="*/ 20 h 200"/>
                  <a:gd name="T34" fmla="*/ 24 w 167"/>
                  <a:gd name="T35" fmla="*/ 11 h 200"/>
                  <a:gd name="T36" fmla="*/ 43 w 167"/>
                  <a:gd name="T37" fmla="*/ 5 h 200"/>
                  <a:gd name="T38" fmla="*/ 61 w 167"/>
                  <a:gd name="T39" fmla="*/ 1 h 200"/>
                  <a:gd name="T40" fmla="*/ 77 w 167"/>
                  <a:gd name="T41" fmla="*/ 0 h 200"/>
                  <a:gd name="T42" fmla="*/ 103 w 167"/>
                  <a:gd name="T43" fmla="*/ 3 h 200"/>
                  <a:gd name="T44" fmla="*/ 125 w 167"/>
                  <a:gd name="T45" fmla="*/ 13 h 200"/>
                  <a:gd name="T46" fmla="*/ 139 w 167"/>
                  <a:gd name="T47" fmla="*/ 32 h 200"/>
                  <a:gd name="T48" fmla="*/ 145 w 167"/>
                  <a:gd name="T49" fmla="*/ 63 h 200"/>
                  <a:gd name="T50" fmla="*/ 145 w 167"/>
                  <a:gd name="T51" fmla="*/ 182 h 200"/>
                  <a:gd name="T52" fmla="*/ 167 w 167"/>
                  <a:gd name="T53" fmla="*/ 182 h 200"/>
                  <a:gd name="T54" fmla="*/ 167 w 167"/>
                  <a:gd name="T55" fmla="*/ 193 h 200"/>
                  <a:gd name="T56" fmla="*/ 152 w 167"/>
                  <a:gd name="T57" fmla="*/ 198 h 200"/>
                  <a:gd name="T58" fmla="*/ 134 w 167"/>
                  <a:gd name="T59" fmla="*/ 200 h 200"/>
                  <a:gd name="T60" fmla="*/ 127 w 167"/>
                  <a:gd name="T61" fmla="*/ 200 h 200"/>
                  <a:gd name="T62" fmla="*/ 121 w 167"/>
                  <a:gd name="T63" fmla="*/ 198 h 200"/>
                  <a:gd name="T64" fmla="*/ 116 w 167"/>
                  <a:gd name="T65" fmla="*/ 192 h 200"/>
                  <a:gd name="T66" fmla="*/ 114 w 167"/>
                  <a:gd name="T67" fmla="*/ 182 h 200"/>
                  <a:gd name="T68" fmla="*/ 114 w 167"/>
                  <a:gd name="T69" fmla="*/ 178 h 200"/>
                  <a:gd name="T70" fmla="*/ 104 w 167"/>
                  <a:gd name="T71" fmla="*/ 187 h 200"/>
                  <a:gd name="T72" fmla="*/ 92 w 167"/>
                  <a:gd name="T73" fmla="*/ 194 h 200"/>
                  <a:gd name="T74" fmla="*/ 76 w 167"/>
                  <a:gd name="T75" fmla="*/ 199 h 200"/>
                  <a:gd name="T76" fmla="*/ 56 w 167"/>
                  <a:gd name="T77" fmla="*/ 200 h 200"/>
                  <a:gd name="T78" fmla="*/ 32 w 167"/>
                  <a:gd name="T79" fmla="*/ 195 h 200"/>
                  <a:gd name="T80" fmla="*/ 14 w 167"/>
                  <a:gd name="T81" fmla="*/ 182 h 200"/>
                  <a:gd name="T82" fmla="*/ 3 w 167"/>
                  <a:gd name="T83" fmla="*/ 164 h 200"/>
                  <a:gd name="T84" fmla="*/ 1 w 167"/>
                  <a:gd name="T85" fmla="*/ 141 h 200"/>
                  <a:gd name="T86" fmla="*/ 34 w 167"/>
                  <a:gd name="T87" fmla="*/ 141 h 200"/>
                  <a:gd name="T88" fmla="*/ 37 w 167"/>
                  <a:gd name="T89" fmla="*/ 159 h 200"/>
                  <a:gd name="T90" fmla="*/ 45 w 167"/>
                  <a:gd name="T91" fmla="*/ 170 h 200"/>
                  <a:gd name="T92" fmla="*/ 58 w 167"/>
                  <a:gd name="T93" fmla="*/ 176 h 200"/>
                  <a:gd name="T94" fmla="*/ 75 w 167"/>
                  <a:gd name="T95" fmla="*/ 178 h 200"/>
                  <a:gd name="T96" fmla="*/ 85 w 167"/>
                  <a:gd name="T97" fmla="*/ 177 h 200"/>
                  <a:gd name="T98" fmla="*/ 95 w 167"/>
                  <a:gd name="T99" fmla="*/ 174 h 200"/>
                  <a:gd name="T100" fmla="*/ 105 w 167"/>
                  <a:gd name="T101" fmla="*/ 169 h 200"/>
                  <a:gd name="T102" fmla="*/ 111 w 167"/>
                  <a:gd name="T103" fmla="*/ 164 h 200"/>
                  <a:gd name="T104" fmla="*/ 111 w 167"/>
                  <a:gd name="T105" fmla="*/ 131 h 200"/>
                  <a:gd name="T106" fmla="*/ 112 w 167"/>
                  <a:gd name="T107" fmla="*/ 99 h 200"/>
                  <a:gd name="T108" fmla="*/ 96 w 167"/>
                  <a:gd name="T109" fmla="*/ 100 h 200"/>
                  <a:gd name="T110" fmla="*/ 79 w 167"/>
                  <a:gd name="T111" fmla="*/ 103 h 200"/>
                  <a:gd name="T112" fmla="*/ 62 w 167"/>
                  <a:gd name="T113" fmla="*/ 108 h 200"/>
                  <a:gd name="T114" fmla="*/ 48 w 167"/>
                  <a:gd name="T115" fmla="*/ 116 h 200"/>
                  <a:gd name="T116" fmla="*/ 38 w 167"/>
                  <a:gd name="T117" fmla="*/ 127 h 200"/>
                  <a:gd name="T118" fmla="*/ 34 w 167"/>
                  <a:gd name="T119" fmla="*/ 14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200">
                    <a:moveTo>
                      <a:pt x="1" y="141"/>
                    </a:moveTo>
                    <a:cubicBezTo>
                      <a:pt x="1" y="133"/>
                      <a:pt x="4" y="126"/>
                      <a:pt x="8" y="120"/>
                    </a:cubicBezTo>
                    <a:cubicBezTo>
                      <a:pt x="13" y="114"/>
                      <a:pt x="18" y="108"/>
                      <a:pt x="24" y="104"/>
                    </a:cubicBezTo>
                    <a:cubicBezTo>
                      <a:pt x="31" y="100"/>
                      <a:pt x="38" y="96"/>
                      <a:pt x="46" y="93"/>
                    </a:cubicBezTo>
                    <a:cubicBezTo>
                      <a:pt x="54" y="90"/>
                      <a:pt x="62" y="88"/>
                      <a:pt x="70" y="86"/>
                    </a:cubicBezTo>
                    <a:cubicBezTo>
                      <a:pt x="78" y="85"/>
                      <a:pt x="85" y="83"/>
                      <a:pt x="93" y="83"/>
                    </a:cubicBezTo>
                    <a:cubicBezTo>
                      <a:pt x="100" y="82"/>
                      <a:pt x="106" y="82"/>
                      <a:pt x="112" y="82"/>
                    </a:cubicBezTo>
                    <a:cubicBezTo>
                      <a:pt x="112" y="67"/>
                      <a:pt x="112" y="67"/>
                      <a:pt x="112" y="67"/>
                    </a:cubicBezTo>
                    <a:cubicBezTo>
                      <a:pt x="112" y="58"/>
                      <a:pt x="110" y="50"/>
                      <a:pt x="108" y="44"/>
                    </a:cubicBezTo>
                    <a:cubicBezTo>
                      <a:pt x="106" y="39"/>
                      <a:pt x="102" y="34"/>
                      <a:pt x="98" y="31"/>
                    </a:cubicBezTo>
                    <a:cubicBezTo>
                      <a:pt x="94" y="28"/>
                      <a:pt x="89" y="26"/>
                      <a:pt x="83" y="25"/>
                    </a:cubicBezTo>
                    <a:cubicBezTo>
                      <a:pt x="77" y="23"/>
                      <a:pt x="71" y="23"/>
                      <a:pt x="64" y="23"/>
                    </a:cubicBezTo>
                    <a:cubicBezTo>
                      <a:pt x="61" y="23"/>
                      <a:pt x="57" y="23"/>
                      <a:pt x="53" y="24"/>
                    </a:cubicBezTo>
                    <a:cubicBezTo>
                      <a:pt x="49" y="24"/>
                      <a:pt x="45" y="25"/>
                      <a:pt x="40" y="26"/>
                    </a:cubicBezTo>
                    <a:cubicBezTo>
                      <a:pt x="36" y="28"/>
                      <a:pt x="32" y="29"/>
                      <a:pt x="27" y="31"/>
                    </a:cubicBezTo>
                    <a:cubicBezTo>
                      <a:pt x="23" y="32"/>
                      <a:pt x="18" y="34"/>
                      <a:pt x="14" y="36"/>
                    </a:cubicBezTo>
                    <a:cubicBezTo>
                      <a:pt x="8" y="20"/>
                      <a:pt x="8" y="20"/>
                      <a:pt x="8" y="20"/>
                    </a:cubicBezTo>
                    <a:cubicBezTo>
                      <a:pt x="12" y="17"/>
                      <a:pt x="17" y="14"/>
                      <a:pt x="24" y="11"/>
                    </a:cubicBezTo>
                    <a:cubicBezTo>
                      <a:pt x="30" y="9"/>
                      <a:pt x="36" y="7"/>
                      <a:pt x="43" y="5"/>
                    </a:cubicBezTo>
                    <a:cubicBezTo>
                      <a:pt x="49" y="3"/>
                      <a:pt x="55" y="2"/>
                      <a:pt x="61" y="1"/>
                    </a:cubicBezTo>
                    <a:cubicBezTo>
                      <a:pt x="68" y="0"/>
                      <a:pt x="73" y="0"/>
                      <a:pt x="77" y="0"/>
                    </a:cubicBezTo>
                    <a:cubicBezTo>
                      <a:pt x="86" y="0"/>
                      <a:pt x="95" y="1"/>
                      <a:pt x="103" y="3"/>
                    </a:cubicBezTo>
                    <a:cubicBezTo>
                      <a:pt x="111" y="5"/>
                      <a:pt x="119" y="8"/>
                      <a:pt x="125" y="13"/>
                    </a:cubicBezTo>
                    <a:cubicBezTo>
                      <a:pt x="131" y="18"/>
                      <a:pt x="136" y="24"/>
                      <a:pt x="139" y="32"/>
                    </a:cubicBezTo>
                    <a:cubicBezTo>
                      <a:pt x="143" y="40"/>
                      <a:pt x="145" y="50"/>
                      <a:pt x="145" y="63"/>
                    </a:cubicBezTo>
                    <a:cubicBezTo>
                      <a:pt x="145" y="182"/>
                      <a:pt x="145" y="182"/>
                      <a:pt x="145" y="182"/>
                    </a:cubicBezTo>
                    <a:cubicBezTo>
                      <a:pt x="167" y="182"/>
                      <a:pt x="167" y="182"/>
                      <a:pt x="167" y="182"/>
                    </a:cubicBezTo>
                    <a:cubicBezTo>
                      <a:pt x="167" y="193"/>
                      <a:pt x="167" y="193"/>
                      <a:pt x="167" y="193"/>
                    </a:cubicBezTo>
                    <a:cubicBezTo>
                      <a:pt x="163" y="195"/>
                      <a:pt x="158" y="197"/>
                      <a:pt x="152" y="198"/>
                    </a:cubicBezTo>
                    <a:cubicBezTo>
                      <a:pt x="146" y="200"/>
                      <a:pt x="140" y="200"/>
                      <a:pt x="134" y="200"/>
                    </a:cubicBezTo>
                    <a:cubicBezTo>
                      <a:pt x="132" y="200"/>
                      <a:pt x="130" y="200"/>
                      <a:pt x="127" y="200"/>
                    </a:cubicBezTo>
                    <a:cubicBezTo>
                      <a:pt x="125" y="200"/>
                      <a:pt x="123" y="199"/>
                      <a:pt x="121" y="198"/>
                    </a:cubicBezTo>
                    <a:cubicBezTo>
                      <a:pt x="119" y="197"/>
                      <a:pt x="117" y="195"/>
                      <a:pt x="116" y="192"/>
                    </a:cubicBezTo>
                    <a:cubicBezTo>
                      <a:pt x="114" y="190"/>
                      <a:pt x="114" y="187"/>
                      <a:pt x="114" y="182"/>
                    </a:cubicBezTo>
                    <a:cubicBezTo>
                      <a:pt x="114" y="178"/>
                      <a:pt x="114" y="178"/>
                      <a:pt x="114" y="178"/>
                    </a:cubicBezTo>
                    <a:cubicBezTo>
                      <a:pt x="111" y="181"/>
                      <a:pt x="108" y="184"/>
                      <a:pt x="104" y="187"/>
                    </a:cubicBezTo>
                    <a:cubicBezTo>
                      <a:pt x="101" y="189"/>
                      <a:pt x="96" y="192"/>
                      <a:pt x="92" y="194"/>
                    </a:cubicBezTo>
                    <a:cubicBezTo>
                      <a:pt x="87" y="196"/>
                      <a:pt x="82" y="197"/>
                      <a:pt x="76" y="199"/>
                    </a:cubicBezTo>
                    <a:cubicBezTo>
                      <a:pt x="70" y="200"/>
                      <a:pt x="63" y="200"/>
                      <a:pt x="56" y="200"/>
                    </a:cubicBezTo>
                    <a:cubicBezTo>
                      <a:pt x="47" y="200"/>
                      <a:pt x="39" y="199"/>
                      <a:pt x="32" y="195"/>
                    </a:cubicBezTo>
                    <a:cubicBezTo>
                      <a:pt x="25" y="192"/>
                      <a:pt x="18" y="188"/>
                      <a:pt x="14" y="182"/>
                    </a:cubicBezTo>
                    <a:cubicBezTo>
                      <a:pt x="9" y="177"/>
                      <a:pt x="5" y="171"/>
                      <a:pt x="3" y="164"/>
                    </a:cubicBezTo>
                    <a:cubicBezTo>
                      <a:pt x="0" y="156"/>
                      <a:pt x="0" y="149"/>
                      <a:pt x="1" y="141"/>
                    </a:cubicBezTo>
                    <a:close/>
                    <a:moveTo>
                      <a:pt x="34" y="141"/>
                    </a:moveTo>
                    <a:cubicBezTo>
                      <a:pt x="34" y="148"/>
                      <a:pt x="35" y="154"/>
                      <a:pt x="37" y="159"/>
                    </a:cubicBezTo>
                    <a:cubicBezTo>
                      <a:pt x="39" y="163"/>
                      <a:pt x="41" y="167"/>
                      <a:pt x="45" y="170"/>
                    </a:cubicBezTo>
                    <a:cubicBezTo>
                      <a:pt x="48" y="173"/>
                      <a:pt x="53" y="175"/>
                      <a:pt x="58" y="176"/>
                    </a:cubicBezTo>
                    <a:cubicBezTo>
                      <a:pt x="63" y="178"/>
                      <a:pt x="68" y="178"/>
                      <a:pt x="75" y="178"/>
                    </a:cubicBezTo>
                    <a:cubicBezTo>
                      <a:pt x="78" y="178"/>
                      <a:pt x="82" y="178"/>
                      <a:pt x="85" y="177"/>
                    </a:cubicBezTo>
                    <a:cubicBezTo>
                      <a:pt x="89" y="176"/>
                      <a:pt x="92" y="175"/>
                      <a:pt x="95" y="174"/>
                    </a:cubicBezTo>
                    <a:cubicBezTo>
                      <a:pt x="99" y="172"/>
                      <a:pt x="102" y="171"/>
                      <a:pt x="105" y="169"/>
                    </a:cubicBezTo>
                    <a:cubicBezTo>
                      <a:pt x="107" y="167"/>
                      <a:pt x="110" y="165"/>
                      <a:pt x="111" y="164"/>
                    </a:cubicBezTo>
                    <a:cubicBezTo>
                      <a:pt x="111" y="153"/>
                      <a:pt x="111" y="142"/>
                      <a:pt x="111" y="131"/>
                    </a:cubicBezTo>
                    <a:cubicBezTo>
                      <a:pt x="111" y="121"/>
                      <a:pt x="112" y="110"/>
                      <a:pt x="112" y="99"/>
                    </a:cubicBezTo>
                    <a:cubicBezTo>
                      <a:pt x="107" y="99"/>
                      <a:pt x="102" y="100"/>
                      <a:pt x="96" y="100"/>
                    </a:cubicBezTo>
                    <a:cubicBezTo>
                      <a:pt x="90" y="101"/>
                      <a:pt x="84" y="102"/>
                      <a:pt x="79" y="103"/>
                    </a:cubicBezTo>
                    <a:cubicBezTo>
                      <a:pt x="73" y="104"/>
                      <a:pt x="67" y="106"/>
                      <a:pt x="62" y="108"/>
                    </a:cubicBezTo>
                    <a:cubicBezTo>
                      <a:pt x="56" y="110"/>
                      <a:pt x="52" y="112"/>
                      <a:pt x="48" y="116"/>
                    </a:cubicBezTo>
                    <a:cubicBezTo>
                      <a:pt x="43" y="119"/>
                      <a:pt x="40" y="122"/>
                      <a:pt x="38" y="127"/>
                    </a:cubicBezTo>
                    <a:cubicBezTo>
                      <a:pt x="35" y="131"/>
                      <a:pt x="34" y="136"/>
                      <a:pt x="34"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4" name="Freeform 9">
                <a:extLst>
                  <a:ext uri="{FF2B5EF4-FFF2-40B4-BE49-F238E27FC236}">
                    <a16:creationId xmlns:a16="http://schemas.microsoft.com/office/drawing/2014/main" id="{28FE4D7F-7C25-459D-A408-8829AD87013B}"/>
                  </a:ext>
                </a:extLst>
              </p:cNvPr>
              <p:cNvSpPr>
                <a:spLocks/>
              </p:cNvSpPr>
              <p:nvPr/>
            </p:nvSpPr>
            <p:spPr bwMode="auto">
              <a:xfrm>
                <a:off x="5508" y="1069"/>
                <a:ext cx="152" cy="145"/>
              </a:xfrm>
              <a:custGeom>
                <a:avLst/>
                <a:gdLst>
                  <a:gd name="T0" fmla="*/ 1 w 207"/>
                  <a:gd name="T1" fmla="*/ 182 h 196"/>
                  <a:gd name="T2" fmla="*/ 24 w 207"/>
                  <a:gd name="T3" fmla="*/ 178 h 196"/>
                  <a:gd name="T4" fmla="*/ 24 w 207"/>
                  <a:gd name="T5" fmla="*/ 38 h 196"/>
                  <a:gd name="T6" fmla="*/ 0 w 207"/>
                  <a:gd name="T7" fmla="*/ 24 h 196"/>
                  <a:gd name="T8" fmla="*/ 0 w 207"/>
                  <a:gd name="T9" fmla="*/ 14 h 196"/>
                  <a:gd name="T10" fmla="*/ 45 w 207"/>
                  <a:gd name="T11" fmla="*/ 0 h 196"/>
                  <a:gd name="T12" fmla="*/ 53 w 207"/>
                  <a:gd name="T13" fmla="*/ 3 h 196"/>
                  <a:gd name="T14" fmla="*/ 53 w 207"/>
                  <a:gd name="T15" fmla="*/ 28 h 196"/>
                  <a:gd name="T16" fmla="*/ 67 w 207"/>
                  <a:gd name="T17" fmla="*/ 18 h 196"/>
                  <a:gd name="T18" fmla="*/ 85 w 207"/>
                  <a:gd name="T19" fmla="*/ 9 h 196"/>
                  <a:gd name="T20" fmla="*/ 104 w 207"/>
                  <a:gd name="T21" fmla="*/ 3 h 196"/>
                  <a:gd name="T22" fmla="*/ 123 w 207"/>
                  <a:gd name="T23" fmla="*/ 0 h 196"/>
                  <a:gd name="T24" fmla="*/ 149 w 207"/>
                  <a:gd name="T25" fmla="*/ 4 h 196"/>
                  <a:gd name="T26" fmla="*/ 167 w 207"/>
                  <a:gd name="T27" fmla="*/ 18 h 196"/>
                  <a:gd name="T28" fmla="*/ 177 w 207"/>
                  <a:gd name="T29" fmla="*/ 44 h 196"/>
                  <a:gd name="T30" fmla="*/ 180 w 207"/>
                  <a:gd name="T31" fmla="*/ 81 h 196"/>
                  <a:gd name="T32" fmla="*/ 180 w 207"/>
                  <a:gd name="T33" fmla="*/ 178 h 196"/>
                  <a:gd name="T34" fmla="*/ 207 w 207"/>
                  <a:gd name="T35" fmla="*/ 182 h 196"/>
                  <a:gd name="T36" fmla="*/ 207 w 207"/>
                  <a:gd name="T37" fmla="*/ 196 h 196"/>
                  <a:gd name="T38" fmla="*/ 121 w 207"/>
                  <a:gd name="T39" fmla="*/ 196 h 196"/>
                  <a:gd name="T40" fmla="*/ 121 w 207"/>
                  <a:gd name="T41" fmla="*/ 182 h 196"/>
                  <a:gd name="T42" fmla="*/ 147 w 207"/>
                  <a:gd name="T43" fmla="*/ 178 h 196"/>
                  <a:gd name="T44" fmla="*/ 147 w 207"/>
                  <a:gd name="T45" fmla="*/ 87 h 196"/>
                  <a:gd name="T46" fmla="*/ 145 w 207"/>
                  <a:gd name="T47" fmla="*/ 59 h 196"/>
                  <a:gd name="T48" fmla="*/ 139 w 207"/>
                  <a:gd name="T49" fmla="*/ 40 h 196"/>
                  <a:gd name="T50" fmla="*/ 126 w 207"/>
                  <a:gd name="T51" fmla="*/ 28 h 196"/>
                  <a:gd name="T52" fmla="*/ 105 w 207"/>
                  <a:gd name="T53" fmla="*/ 25 h 196"/>
                  <a:gd name="T54" fmla="*/ 82 w 207"/>
                  <a:gd name="T55" fmla="*/ 30 h 196"/>
                  <a:gd name="T56" fmla="*/ 57 w 207"/>
                  <a:gd name="T57" fmla="*/ 43 h 196"/>
                  <a:gd name="T58" fmla="*/ 57 w 207"/>
                  <a:gd name="T59" fmla="*/ 178 h 196"/>
                  <a:gd name="T60" fmla="*/ 83 w 207"/>
                  <a:gd name="T61" fmla="*/ 182 h 196"/>
                  <a:gd name="T62" fmla="*/ 83 w 207"/>
                  <a:gd name="T63" fmla="*/ 196 h 196"/>
                  <a:gd name="T64" fmla="*/ 1 w 207"/>
                  <a:gd name="T65" fmla="*/ 196 h 196"/>
                  <a:gd name="T66" fmla="*/ 1 w 207"/>
                  <a:gd name="T67" fmla="*/ 18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 h="196">
                    <a:moveTo>
                      <a:pt x="1" y="182"/>
                    </a:moveTo>
                    <a:cubicBezTo>
                      <a:pt x="24" y="178"/>
                      <a:pt x="24" y="178"/>
                      <a:pt x="24" y="178"/>
                    </a:cubicBezTo>
                    <a:cubicBezTo>
                      <a:pt x="24" y="38"/>
                      <a:pt x="24" y="38"/>
                      <a:pt x="24" y="38"/>
                    </a:cubicBezTo>
                    <a:cubicBezTo>
                      <a:pt x="0" y="24"/>
                      <a:pt x="0" y="24"/>
                      <a:pt x="0" y="24"/>
                    </a:cubicBezTo>
                    <a:cubicBezTo>
                      <a:pt x="0" y="14"/>
                      <a:pt x="0" y="14"/>
                      <a:pt x="0" y="14"/>
                    </a:cubicBezTo>
                    <a:cubicBezTo>
                      <a:pt x="45" y="0"/>
                      <a:pt x="45" y="0"/>
                      <a:pt x="45" y="0"/>
                    </a:cubicBezTo>
                    <a:cubicBezTo>
                      <a:pt x="53" y="3"/>
                      <a:pt x="53" y="3"/>
                      <a:pt x="53" y="3"/>
                    </a:cubicBezTo>
                    <a:cubicBezTo>
                      <a:pt x="53" y="28"/>
                      <a:pt x="53" y="28"/>
                      <a:pt x="53" y="28"/>
                    </a:cubicBezTo>
                    <a:cubicBezTo>
                      <a:pt x="57" y="25"/>
                      <a:pt x="62" y="21"/>
                      <a:pt x="67" y="18"/>
                    </a:cubicBezTo>
                    <a:cubicBezTo>
                      <a:pt x="73" y="15"/>
                      <a:pt x="79" y="12"/>
                      <a:pt x="85" y="9"/>
                    </a:cubicBezTo>
                    <a:cubicBezTo>
                      <a:pt x="91" y="7"/>
                      <a:pt x="97" y="4"/>
                      <a:pt x="104" y="3"/>
                    </a:cubicBezTo>
                    <a:cubicBezTo>
                      <a:pt x="111" y="1"/>
                      <a:pt x="117" y="0"/>
                      <a:pt x="123" y="0"/>
                    </a:cubicBezTo>
                    <a:cubicBezTo>
                      <a:pt x="133" y="0"/>
                      <a:pt x="142" y="1"/>
                      <a:pt x="149" y="4"/>
                    </a:cubicBezTo>
                    <a:cubicBezTo>
                      <a:pt x="157" y="7"/>
                      <a:pt x="163" y="12"/>
                      <a:pt x="167" y="18"/>
                    </a:cubicBezTo>
                    <a:cubicBezTo>
                      <a:pt x="172" y="25"/>
                      <a:pt x="175" y="33"/>
                      <a:pt x="177" y="44"/>
                    </a:cubicBezTo>
                    <a:cubicBezTo>
                      <a:pt x="179" y="54"/>
                      <a:pt x="180" y="66"/>
                      <a:pt x="180" y="81"/>
                    </a:cubicBezTo>
                    <a:cubicBezTo>
                      <a:pt x="180" y="178"/>
                      <a:pt x="180" y="178"/>
                      <a:pt x="180" y="178"/>
                    </a:cubicBezTo>
                    <a:cubicBezTo>
                      <a:pt x="207" y="182"/>
                      <a:pt x="207" y="182"/>
                      <a:pt x="207" y="182"/>
                    </a:cubicBezTo>
                    <a:cubicBezTo>
                      <a:pt x="207" y="196"/>
                      <a:pt x="207" y="196"/>
                      <a:pt x="207" y="196"/>
                    </a:cubicBezTo>
                    <a:cubicBezTo>
                      <a:pt x="121" y="196"/>
                      <a:pt x="121" y="196"/>
                      <a:pt x="121" y="196"/>
                    </a:cubicBezTo>
                    <a:cubicBezTo>
                      <a:pt x="121" y="182"/>
                      <a:pt x="121" y="182"/>
                      <a:pt x="121" y="182"/>
                    </a:cubicBezTo>
                    <a:cubicBezTo>
                      <a:pt x="147" y="178"/>
                      <a:pt x="147" y="178"/>
                      <a:pt x="147" y="178"/>
                    </a:cubicBezTo>
                    <a:cubicBezTo>
                      <a:pt x="147" y="87"/>
                      <a:pt x="147" y="87"/>
                      <a:pt x="147" y="87"/>
                    </a:cubicBezTo>
                    <a:cubicBezTo>
                      <a:pt x="147" y="76"/>
                      <a:pt x="146" y="67"/>
                      <a:pt x="145" y="59"/>
                    </a:cubicBezTo>
                    <a:cubicBezTo>
                      <a:pt x="144" y="51"/>
                      <a:pt x="142" y="45"/>
                      <a:pt x="139" y="40"/>
                    </a:cubicBezTo>
                    <a:cubicBezTo>
                      <a:pt x="136" y="34"/>
                      <a:pt x="132" y="31"/>
                      <a:pt x="126" y="28"/>
                    </a:cubicBezTo>
                    <a:cubicBezTo>
                      <a:pt x="121" y="26"/>
                      <a:pt x="114" y="25"/>
                      <a:pt x="105" y="25"/>
                    </a:cubicBezTo>
                    <a:cubicBezTo>
                      <a:pt x="98" y="25"/>
                      <a:pt x="90" y="27"/>
                      <a:pt x="82" y="30"/>
                    </a:cubicBezTo>
                    <a:cubicBezTo>
                      <a:pt x="75" y="33"/>
                      <a:pt x="66" y="37"/>
                      <a:pt x="57" y="43"/>
                    </a:cubicBezTo>
                    <a:cubicBezTo>
                      <a:pt x="57" y="178"/>
                      <a:pt x="57" y="178"/>
                      <a:pt x="57" y="178"/>
                    </a:cubicBezTo>
                    <a:cubicBezTo>
                      <a:pt x="83" y="182"/>
                      <a:pt x="83" y="182"/>
                      <a:pt x="83" y="182"/>
                    </a:cubicBezTo>
                    <a:cubicBezTo>
                      <a:pt x="83" y="196"/>
                      <a:pt x="83" y="196"/>
                      <a:pt x="83" y="196"/>
                    </a:cubicBezTo>
                    <a:cubicBezTo>
                      <a:pt x="1" y="196"/>
                      <a:pt x="1" y="196"/>
                      <a:pt x="1" y="196"/>
                    </a:cubicBezTo>
                    <a:lnTo>
                      <a:pt x="1"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5" name="Freeform 10">
                <a:extLst>
                  <a:ext uri="{FF2B5EF4-FFF2-40B4-BE49-F238E27FC236}">
                    <a16:creationId xmlns:a16="http://schemas.microsoft.com/office/drawing/2014/main" id="{104EA03D-778F-43E5-A9CE-25421BD9AD91}"/>
                  </a:ext>
                </a:extLst>
              </p:cNvPr>
              <p:cNvSpPr>
                <a:spLocks noEditPoints="1"/>
              </p:cNvSpPr>
              <p:nvPr/>
            </p:nvSpPr>
            <p:spPr bwMode="auto">
              <a:xfrm>
                <a:off x="5654" y="1007"/>
                <a:ext cx="139" cy="212"/>
              </a:xfrm>
              <a:custGeom>
                <a:avLst/>
                <a:gdLst>
                  <a:gd name="T0" fmla="*/ 76 w 189"/>
                  <a:gd name="T1" fmla="*/ 284 h 286"/>
                  <a:gd name="T2" fmla="*/ 47 w 189"/>
                  <a:gd name="T3" fmla="*/ 279 h 286"/>
                  <a:gd name="T4" fmla="*/ 23 w 189"/>
                  <a:gd name="T5" fmla="*/ 261 h 286"/>
                  <a:gd name="T6" fmla="*/ 7 w 189"/>
                  <a:gd name="T7" fmla="*/ 230 h 286"/>
                  <a:gd name="T8" fmla="*/ 0 w 189"/>
                  <a:gd name="T9" fmla="*/ 187 h 286"/>
                  <a:gd name="T10" fmla="*/ 8 w 189"/>
                  <a:gd name="T11" fmla="*/ 144 h 286"/>
                  <a:gd name="T12" fmla="*/ 29 w 189"/>
                  <a:gd name="T13" fmla="*/ 111 h 286"/>
                  <a:gd name="T14" fmla="*/ 61 w 189"/>
                  <a:gd name="T15" fmla="*/ 89 h 286"/>
                  <a:gd name="T16" fmla="*/ 100 w 189"/>
                  <a:gd name="T17" fmla="*/ 82 h 286"/>
                  <a:gd name="T18" fmla="*/ 118 w 189"/>
                  <a:gd name="T19" fmla="*/ 83 h 286"/>
                  <a:gd name="T20" fmla="*/ 132 w 189"/>
                  <a:gd name="T21" fmla="*/ 86 h 286"/>
                  <a:gd name="T22" fmla="*/ 132 w 189"/>
                  <a:gd name="T23" fmla="*/ 29 h 286"/>
                  <a:gd name="T24" fmla="*/ 96 w 189"/>
                  <a:gd name="T25" fmla="*/ 22 h 286"/>
                  <a:gd name="T26" fmla="*/ 96 w 189"/>
                  <a:gd name="T27" fmla="*/ 7 h 286"/>
                  <a:gd name="T28" fmla="*/ 158 w 189"/>
                  <a:gd name="T29" fmla="*/ 0 h 286"/>
                  <a:gd name="T30" fmla="*/ 165 w 189"/>
                  <a:gd name="T31" fmla="*/ 4 h 286"/>
                  <a:gd name="T32" fmla="*/ 165 w 189"/>
                  <a:gd name="T33" fmla="*/ 266 h 286"/>
                  <a:gd name="T34" fmla="*/ 189 w 189"/>
                  <a:gd name="T35" fmla="*/ 266 h 286"/>
                  <a:gd name="T36" fmla="*/ 189 w 189"/>
                  <a:gd name="T37" fmla="*/ 278 h 286"/>
                  <a:gd name="T38" fmla="*/ 181 w 189"/>
                  <a:gd name="T39" fmla="*/ 281 h 286"/>
                  <a:gd name="T40" fmla="*/ 172 w 189"/>
                  <a:gd name="T41" fmla="*/ 284 h 286"/>
                  <a:gd name="T42" fmla="*/ 162 w 189"/>
                  <a:gd name="T43" fmla="*/ 285 h 286"/>
                  <a:gd name="T44" fmla="*/ 153 w 189"/>
                  <a:gd name="T45" fmla="*/ 286 h 286"/>
                  <a:gd name="T46" fmla="*/ 146 w 189"/>
                  <a:gd name="T47" fmla="*/ 285 h 286"/>
                  <a:gd name="T48" fmla="*/ 140 w 189"/>
                  <a:gd name="T49" fmla="*/ 283 h 286"/>
                  <a:gd name="T50" fmla="*/ 135 w 189"/>
                  <a:gd name="T51" fmla="*/ 278 h 286"/>
                  <a:gd name="T52" fmla="*/ 134 w 189"/>
                  <a:gd name="T53" fmla="*/ 268 h 286"/>
                  <a:gd name="T54" fmla="*/ 134 w 189"/>
                  <a:gd name="T55" fmla="*/ 264 h 286"/>
                  <a:gd name="T56" fmla="*/ 126 w 189"/>
                  <a:gd name="T57" fmla="*/ 270 h 286"/>
                  <a:gd name="T58" fmla="*/ 114 w 189"/>
                  <a:gd name="T59" fmla="*/ 277 h 286"/>
                  <a:gd name="T60" fmla="*/ 97 w 189"/>
                  <a:gd name="T61" fmla="*/ 282 h 286"/>
                  <a:gd name="T62" fmla="*/ 76 w 189"/>
                  <a:gd name="T63" fmla="*/ 284 h 286"/>
                  <a:gd name="T64" fmla="*/ 89 w 189"/>
                  <a:gd name="T65" fmla="*/ 261 h 286"/>
                  <a:gd name="T66" fmla="*/ 99 w 189"/>
                  <a:gd name="T67" fmla="*/ 260 h 286"/>
                  <a:gd name="T68" fmla="*/ 108 w 189"/>
                  <a:gd name="T69" fmla="*/ 258 h 286"/>
                  <a:gd name="T70" fmla="*/ 122 w 189"/>
                  <a:gd name="T71" fmla="*/ 253 h 286"/>
                  <a:gd name="T72" fmla="*/ 132 w 189"/>
                  <a:gd name="T73" fmla="*/ 246 h 286"/>
                  <a:gd name="T74" fmla="*/ 132 w 189"/>
                  <a:gd name="T75" fmla="*/ 114 h 286"/>
                  <a:gd name="T76" fmla="*/ 128 w 189"/>
                  <a:gd name="T77" fmla="*/ 109 h 286"/>
                  <a:gd name="T78" fmla="*/ 121 w 189"/>
                  <a:gd name="T79" fmla="*/ 105 h 286"/>
                  <a:gd name="T80" fmla="*/ 110 w 189"/>
                  <a:gd name="T81" fmla="*/ 101 h 286"/>
                  <a:gd name="T82" fmla="*/ 96 w 189"/>
                  <a:gd name="T83" fmla="*/ 100 h 286"/>
                  <a:gd name="T84" fmla="*/ 82 w 189"/>
                  <a:gd name="T85" fmla="*/ 102 h 286"/>
                  <a:gd name="T86" fmla="*/ 68 w 189"/>
                  <a:gd name="T87" fmla="*/ 107 h 286"/>
                  <a:gd name="T88" fmla="*/ 55 w 189"/>
                  <a:gd name="T89" fmla="*/ 117 h 286"/>
                  <a:gd name="T90" fmla="*/ 44 w 189"/>
                  <a:gd name="T91" fmla="*/ 132 h 286"/>
                  <a:gd name="T92" fmla="*/ 36 w 189"/>
                  <a:gd name="T93" fmla="*/ 152 h 286"/>
                  <a:gd name="T94" fmla="*/ 33 w 189"/>
                  <a:gd name="T95" fmla="*/ 179 h 286"/>
                  <a:gd name="T96" fmla="*/ 37 w 189"/>
                  <a:gd name="T97" fmla="*/ 215 h 286"/>
                  <a:gd name="T98" fmla="*/ 50 w 189"/>
                  <a:gd name="T99" fmla="*/ 241 h 286"/>
                  <a:gd name="T100" fmla="*/ 68 w 189"/>
                  <a:gd name="T101" fmla="*/ 256 h 286"/>
                  <a:gd name="T102" fmla="*/ 89 w 189"/>
                  <a:gd name="T103" fmla="*/ 26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9" h="286">
                    <a:moveTo>
                      <a:pt x="76" y="284"/>
                    </a:moveTo>
                    <a:cubicBezTo>
                      <a:pt x="66" y="284"/>
                      <a:pt x="57" y="282"/>
                      <a:pt x="47" y="279"/>
                    </a:cubicBezTo>
                    <a:cubicBezTo>
                      <a:pt x="38" y="275"/>
                      <a:pt x="30" y="269"/>
                      <a:pt x="23" y="261"/>
                    </a:cubicBezTo>
                    <a:cubicBezTo>
                      <a:pt x="17" y="253"/>
                      <a:pt x="11" y="243"/>
                      <a:pt x="7" y="230"/>
                    </a:cubicBezTo>
                    <a:cubicBezTo>
                      <a:pt x="2" y="218"/>
                      <a:pt x="0" y="204"/>
                      <a:pt x="0" y="187"/>
                    </a:cubicBezTo>
                    <a:cubicBezTo>
                      <a:pt x="0" y="172"/>
                      <a:pt x="3" y="157"/>
                      <a:pt x="8" y="144"/>
                    </a:cubicBezTo>
                    <a:cubicBezTo>
                      <a:pt x="13" y="132"/>
                      <a:pt x="20" y="120"/>
                      <a:pt x="29" y="111"/>
                    </a:cubicBezTo>
                    <a:cubicBezTo>
                      <a:pt x="38" y="102"/>
                      <a:pt x="49" y="95"/>
                      <a:pt x="61" y="89"/>
                    </a:cubicBezTo>
                    <a:cubicBezTo>
                      <a:pt x="73" y="84"/>
                      <a:pt x="86" y="82"/>
                      <a:pt x="100" y="82"/>
                    </a:cubicBezTo>
                    <a:cubicBezTo>
                      <a:pt x="106" y="82"/>
                      <a:pt x="112" y="82"/>
                      <a:pt x="118" y="83"/>
                    </a:cubicBezTo>
                    <a:cubicBezTo>
                      <a:pt x="123" y="84"/>
                      <a:pt x="128" y="85"/>
                      <a:pt x="132" y="86"/>
                    </a:cubicBezTo>
                    <a:cubicBezTo>
                      <a:pt x="132" y="29"/>
                      <a:pt x="132" y="29"/>
                      <a:pt x="132" y="29"/>
                    </a:cubicBezTo>
                    <a:cubicBezTo>
                      <a:pt x="96" y="22"/>
                      <a:pt x="96" y="22"/>
                      <a:pt x="96" y="22"/>
                    </a:cubicBezTo>
                    <a:cubicBezTo>
                      <a:pt x="96" y="7"/>
                      <a:pt x="96" y="7"/>
                      <a:pt x="96" y="7"/>
                    </a:cubicBezTo>
                    <a:cubicBezTo>
                      <a:pt x="158" y="0"/>
                      <a:pt x="158" y="0"/>
                      <a:pt x="158" y="0"/>
                    </a:cubicBezTo>
                    <a:cubicBezTo>
                      <a:pt x="165" y="4"/>
                      <a:pt x="165" y="4"/>
                      <a:pt x="165" y="4"/>
                    </a:cubicBezTo>
                    <a:cubicBezTo>
                      <a:pt x="165" y="266"/>
                      <a:pt x="165" y="266"/>
                      <a:pt x="165" y="266"/>
                    </a:cubicBezTo>
                    <a:cubicBezTo>
                      <a:pt x="189" y="266"/>
                      <a:pt x="189" y="266"/>
                      <a:pt x="189" y="266"/>
                    </a:cubicBezTo>
                    <a:cubicBezTo>
                      <a:pt x="189" y="278"/>
                      <a:pt x="189" y="278"/>
                      <a:pt x="189" y="278"/>
                    </a:cubicBezTo>
                    <a:cubicBezTo>
                      <a:pt x="187" y="279"/>
                      <a:pt x="184" y="280"/>
                      <a:pt x="181" y="281"/>
                    </a:cubicBezTo>
                    <a:cubicBezTo>
                      <a:pt x="178" y="282"/>
                      <a:pt x="175" y="283"/>
                      <a:pt x="172" y="284"/>
                    </a:cubicBezTo>
                    <a:cubicBezTo>
                      <a:pt x="169" y="284"/>
                      <a:pt x="166" y="285"/>
                      <a:pt x="162" y="285"/>
                    </a:cubicBezTo>
                    <a:cubicBezTo>
                      <a:pt x="159" y="286"/>
                      <a:pt x="156" y="286"/>
                      <a:pt x="153" y="286"/>
                    </a:cubicBezTo>
                    <a:cubicBezTo>
                      <a:pt x="151" y="286"/>
                      <a:pt x="148" y="286"/>
                      <a:pt x="146" y="285"/>
                    </a:cubicBezTo>
                    <a:cubicBezTo>
                      <a:pt x="144" y="285"/>
                      <a:pt x="142" y="284"/>
                      <a:pt x="140" y="283"/>
                    </a:cubicBezTo>
                    <a:cubicBezTo>
                      <a:pt x="138" y="282"/>
                      <a:pt x="137" y="280"/>
                      <a:pt x="135" y="278"/>
                    </a:cubicBezTo>
                    <a:cubicBezTo>
                      <a:pt x="134" y="275"/>
                      <a:pt x="134" y="272"/>
                      <a:pt x="134" y="268"/>
                    </a:cubicBezTo>
                    <a:cubicBezTo>
                      <a:pt x="134" y="264"/>
                      <a:pt x="134" y="264"/>
                      <a:pt x="134" y="264"/>
                    </a:cubicBezTo>
                    <a:cubicBezTo>
                      <a:pt x="132" y="266"/>
                      <a:pt x="129" y="268"/>
                      <a:pt x="126" y="270"/>
                    </a:cubicBezTo>
                    <a:cubicBezTo>
                      <a:pt x="123" y="273"/>
                      <a:pt x="119" y="275"/>
                      <a:pt x="114" y="277"/>
                    </a:cubicBezTo>
                    <a:cubicBezTo>
                      <a:pt x="109" y="279"/>
                      <a:pt x="103" y="281"/>
                      <a:pt x="97" y="282"/>
                    </a:cubicBezTo>
                    <a:cubicBezTo>
                      <a:pt x="90" y="284"/>
                      <a:pt x="83" y="284"/>
                      <a:pt x="76" y="284"/>
                    </a:cubicBezTo>
                    <a:close/>
                    <a:moveTo>
                      <a:pt x="89" y="261"/>
                    </a:moveTo>
                    <a:cubicBezTo>
                      <a:pt x="93" y="261"/>
                      <a:pt x="96" y="260"/>
                      <a:pt x="99" y="260"/>
                    </a:cubicBezTo>
                    <a:cubicBezTo>
                      <a:pt x="102" y="260"/>
                      <a:pt x="105" y="259"/>
                      <a:pt x="108" y="258"/>
                    </a:cubicBezTo>
                    <a:cubicBezTo>
                      <a:pt x="114" y="257"/>
                      <a:pt x="118" y="255"/>
                      <a:pt x="122" y="253"/>
                    </a:cubicBezTo>
                    <a:cubicBezTo>
                      <a:pt x="126" y="251"/>
                      <a:pt x="130" y="248"/>
                      <a:pt x="132" y="246"/>
                    </a:cubicBezTo>
                    <a:cubicBezTo>
                      <a:pt x="132" y="114"/>
                      <a:pt x="132" y="114"/>
                      <a:pt x="132" y="114"/>
                    </a:cubicBezTo>
                    <a:cubicBezTo>
                      <a:pt x="131" y="112"/>
                      <a:pt x="130" y="111"/>
                      <a:pt x="128" y="109"/>
                    </a:cubicBezTo>
                    <a:cubicBezTo>
                      <a:pt x="126" y="107"/>
                      <a:pt x="124" y="106"/>
                      <a:pt x="121" y="105"/>
                    </a:cubicBezTo>
                    <a:cubicBezTo>
                      <a:pt x="118" y="103"/>
                      <a:pt x="114" y="102"/>
                      <a:pt x="110" y="101"/>
                    </a:cubicBezTo>
                    <a:cubicBezTo>
                      <a:pt x="106" y="100"/>
                      <a:pt x="101" y="100"/>
                      <a:pt x="96" y="100"/>
                    </a:cubicBezTo>
                    <a:cubicBezTo>
                      <a:pt x="91" y="100"/>
                      <a:pt x="87" y="101"/>
                      <a:pt x="82" y="102"/>
                    </a:cubicBezTo>
                    <a:cubicBezTo>
                      <a:pt x="77" y="103"/>
                      <a:pt x="73" y="104"/>
                      <a:pt x="68" y="107"/>
                    </a:cubicBezTo>
                    <a:cubicBezTo>
                      <a:pt x="64" y="110"/>
                      <a:pt x="59" y="113"/>
                      <a:pt x="55" y="117"/>
                    </a:cubicBezTo>
                    <a:cubicBezTo>
                      <a:pt x="51" y="121"/>
                      <a:pt x="47" y="126"/>
                      <a:pt x="44" y="132"/>
                    </a:cubicBezTo>
                    <a:cubicBezTo>
                      <a:pt x="41" y="137"/>
                      <a:pt x="38" y="144"/>
                      <a:pt x="36" y="152"/>
                    </a:cubicBezTo>
                    <a:cubicBezTo>
                      <a:pt x="34" y="160"/>
                      <a:pt x="33" y="169"/>
                      <a:pt x="33" y="179"/>
                    </a:cubicBezTo>
                    <a:cubicBezTo>
                      <a:pt x="33" y="193"/>
                      <a:pt x="34" y="205"/>
                      <a:pt x="37" y="215"/>
                    </a:cubicBezTo>
                    <a:cubicBezTo>
                      <a:pt x="41" y="226"/>
                      <a:pt x="45" y="234"/>
                      <a:pt x="50" y="241"/>
                    </a:cubicBezTo>
                    <a:cubicBezTo>
                      <a:pt x="55" y="248"/>
                      <a:pt x="61" y="253"/>
                      <a:pt x="68" y="256"/>
                    </a:cubicBezTo>
                    <a:cubicBezTo>
                      <a:pt x="75" y="259"/>
                      <a:pt x="82" y="261"/>
                      <a:pt x="89"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6" name="Freeform 11">
                <a:extLst>
                  <a:ext uri="{FF2B5EF4-FFF2-40B4-BE49-F238E27FC236}">
                    <a16:creationId xmlns:a16="http://schemas.microsoft.com/office/drawing/2014/main" id="{23BB8148-52BF-47C9-84DC-0214D2E6562E}"/>
                  </a:ext>
                </a:extLst>
              </p:cNvPr>
              <p:cNvSpPr>
                <a:spLocks noEditPoints="1"/>
              </p:cNvSpPr>
              <p:nvPr/>
            </p:nvSpPr>
            <p:spPr bwMode="auto">
              <a:xfrm>
                <a:off x="5784" y="1008"/>
                <a:ext cx="31" cy="30"/>
              </a:xfrm>
              <a:custGeom>
                <a:avLst/>
                <a:gdLst>
                  <a:gd name="T0" fmla="*/ 21 w 42"/>
                  <a:gd name="T1" fmla="*/ 0 h 41"/>
                  <a:gd name="T2" fmla="*/ 42 w 42"/>
                  <a:gd name="T3" fmla="*/ 20 h 41"/>
                  <a:gd name="T4" fmla="*/ 21 w 42"/>
                  <a:gd name="T5" fmla="*/ 41 h 41"/>
                  <a:gd name="T6" fmla="*/ 0 w 42"/>
                  <a:gd name="T7" fmla="*/ 20 h 41"/>
                  <a:gd name="T8" fmla="*/ 21 w 42"/>
                  <a:gd name="T9" fmla="*/ 0 h 41"/>
                  <a:gd name="T10" fmla="*/ 21 w 42"/>
                  <a:gd name="T11" fmla="*/ 38 h 41"/>
                  <a:gd name="T12" fmla="*/ 38 w 42"/>
                  <a:gd name="T13" fmla="*/ 20 h 41"/>
                  <a:gd name="T14" fmla="*/ 21 w 42"/>
                  <a:gd name="T15" fmla="*/ 3 h 41"/>
                  <a:gd name="T16" fmla="*/ 4 w 42"/>
                  <a:gd name="T17" fmla="*/ 20 h 41"/>
                  <a:gd name="T18" fmla="*/ 21 w 42"/>
                  <a:gd name="T19" fmla="*/ 38 h 41"/>
                  <a:gd name="T20" fmla="*/ 13 w 42"/>
                  <a:gd name="T21" fmla="*/ 8 h 41"/>
                  <a:gd name="T22" fmla="*/ 22 w 42"/>
                  <a:gd name="T23" fmla="*/ 8 h 41"/>
                  <a:gd name="T24" fmla="*/ 31 w 42"/>
                  <a:gd name="T25" fmla="*/ 15 h 41"/>
                  <a:gd name="T26" fmla="*/ 24 w 42"/>
                  <a:gd name="T27" fmla="*/ 22 h 41"/>
                  <a:gd name="T28" fmla="*/ 31 w 42"/>
                  <a:gd name="T29" fmla="*/ 33 h 41"/>
                  <a:gd name="T30" fmla="*/ 27 w 42"/>
                  <a:gd name="T31" fmla="*/ 33 h 41"/>
                  <a:gd name="T32" fmla="*/ 21 w 42"/>
                  <a:gd name="T33" fmla="*/ 22 h 41"/>
                  <a:gd name="T34" fmla="*/ 17 w 42"/>
                  <a:gd name="T35" fmla="*/ 22 h 41"/>
                  <a:gd name="T36" fmla="*/ 17 w 42"/>
                  <a:gd name="T37" fmla="*/ 33 h 41"/>
                  <a:gd name="T38" fmla="*/ 13 w 42"/>
                  <a:gd name="T39" fmla="*/ 33 h 41"/>
                  <a:gd name="T40" fmla="*/ 13 w 42"/>
                  <a:gd name="T41" fmla="*/ 8 h 41"/>
                  <a:gd name="T42" fmla="*/ 17 w 42"/>
                  <a:gd name="T43" fmla="*/ 19 h 41"/>
                  <a:gd name="T44" fmla="*/ 20 w 42"/>
                  <a:gd name="T45" fmla="*/ 19 h 41"/>
                  <a:gd name="T46" fmla="*/ 27 w 42"/>
                  <a:gd name="T47" fmla="*/ 15 h 41"/>
                  <a:gd name="T48" fmla="*/ 22 w 42"/>
                  <a:gd name="T49" fmla="*/ 11 h 41"/>
                  <a:gd name="T50" fmla="*/ 17 w 42"/>
                  <a:gd name="T51" fmla="*/ 11 h 41"/>
                  <a:gd name="T52" fmla="*/ 17 w 42"/>
                  <a:gd name="T53"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21" y="0"/>
                    </a:moveTo>
                    <a:cubicBezTo>
                      <a:pt x="32" y="0"/>
                      <a:pt x="42" y="9"/>
                      <a:pt x="42" y="20"/>
                    </a:cubicBezTo>
                    <a:cubicBezTo>
                      <a:pt x="42" y="32"/>
                      <a:pt x="32" y="41"/>
                      <a:pt x="21" y="41"/>
                    </a:cubicBezTo>
                    <a:cubicBezTo>
                      <a:pt x="9" y="41"/>
                      <a:pt x="0" y="32"/>
                      <a:pt x="0" y="20"/>
                    </a:cubicBezTo>
                    <a:cubicBezTo>
                      <a:pt x="0" y="9"/>
                      <a:pt x="9" y="0"/>
                      <a:pt x="21" y="0"/>
                    </a:cubicBezTo>
                    <a:close/>
                    <a:moveTo>
                      <a:pt x="21" y="38"/>
                    </a:moveTo>
                    <a:cubicBezTo>
                      <a:pt x="31" y="38"/>
                      <a:pt x="38" y="31"/>
                      <a:pt x="38" y="20"/>
                    </a:cubicBezTo>
                    <a:cubicBezTo>
                      <a:pt x="38" y="10"/>
                      <a:pt x="31" y="3"/>
                      <a:pt x="21" y="3"/>
                    </a:cubicBezTo>
                    <a:cubicBezTo>
                      <a:pt x="11" y="3"/>
                      <a:pt x="4" y="10"/>
                      <a:pt x="4" y="20"/>
                    </a:cubicBezTo>
                    <a:cubicBezTo>
                      <a:pt x="4" y="31"/>
                      <a:pt x="11" y="38"/>
                      <a:pt x="21" y="38"/>
                    </a:cubicBezTo>
                    <a:close/>
                    <a:moveTo>
                      <a:pt x="13" y="8"/>
                    </a:moveTo>
                    <a:cubicBezTo>
                      <a:pt x="22" y="8"/>
                      <a:pt x="22" y="8"/>
                      <a:pt x="22" y="8"/>
                    </a:cubicBezTo>
                    <a:cubicBezTo>
                      <a:pt x="28" y="8"/>
                      <a:pt x="31" y="11"/>
                      <a:pt x="31" y="15"/>
                    </a:cubicBezTo>
                    <a:cubicBezTo>
                      <a:pt x="31" y="20"/>
                      <a:pt x="28" y="22"/>
                      <a:pt x="24" y="22"/>
                    </a:cubicBezTo>
                    <a:cubicBezTo>
                      <a:pt x="31" y="33"/>
                      <a:pt x="31" y="33"/>
                      <a:pt x="31" y="33"/>
                    </a:cubicBezTo>
                    <a:cubicBezTo>
                      <a:pt x="27" y="33"/>
                      <a:pt x="27" y="33"/>
                      <a:pt x="27" y="33"/>
                    </a:cubicBezTo>
                    <a:cubicBezTo>
                      <a:pt x="21" y="22"/>
                      <a:pt x="21" y="22"/>
                      <a:pt x="21" y="22"/>
                    </a:cubicBezTo>
                    <a:cubicBezTo>
                      <a:pt x="17" y="22"/>
                      <a:pt x="17" y="22"/>
                      <a:pt x="17" y="22"/>
                    </a:cubicBezTo>
                    <a:cubicBezTo>
                      <a:pt x="17" y="33"/>
                      <a:pt x="17" y="33"/>
                      <a:pt x="17" y="33"/>
                    </a:cubicBezTo>
                    <a:cubicBezTo>
                      <a:pt x="13" y="33"/>
                      <a:pt x="13" y="33"/>
                      <a:pt x="13" y="33"/>
                    </a:cubicBezTo>
                    <a:lnTo>
                      <a:pt x="13" y="8"/>
                    </a:lnTo>
                    <a:close/>
                    <a:moveTo>
                      <a:pt x="17" y="19"/>
                    </a:moveTo>
                    <a:cubicBezTo>
                      <a:pt x="20" y="19"/>
                      <a:pt x="20" y="19"/>
                      <a:pt x="20" y="19"/>
                    </a:cubicBezTo>
                    <a:cubicBezTo>
                      <a:pt x="24" y="19"/>
                      <a:pt x="27" y="19"/>
                      <a:pt x="27" y="15"/>
                    </a:cubicBezTo>
                    <a:cubicBezTo>
                      <a:pt x="27" y="12"/>
                      <a:pt x="24" y="11"/>
                      <a:pt x="22" y="11"/>
                    </a:cubicBezTo>
                    <a:cubicBezTo>
                      <a:pt x="17" y="11"/>
                      <a:pt x="17" y="11"/>
                      <a:pt x="17" y="11"/>
                    </a:cubicBezTo>
                    <a:lnTo>
                      <a:pt x="1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HYLAND</a:t>
            </a:r>
            <a:endParaRPr dirty="0"/>
          </a:p>
        </p:txBody>
      </p:sp>
      <p:pic>
        <p:nvPicPr>
          <p:cNvPr id="280" name="i-LQCeDNt_Q">
            <a:extLst>
              <a:ext uri="{FF2B5EF4-FFF2-40B4-BE49-F238E27FC236}">
                <a16:creationId xmlns:a16="http://schemas.microsoft.com/office/drawing/2014/main" id="{7589D10A-BC56-4BB9-AB66-589F4A2567F1}"/>
              </a:ext>
            </a:extLst>
          </p:cNvPr>
          <p:cNvPicPr>
            <a:picLocks noRot="1" noChangeAspect="1"/>
          </p:cNvPicPr>
          <p:nvPr>
            <a:videoFile r:link="rId1"/>
          </p:nvPr>
        </p:nvPicPr>
        <p:blipFill>
          <a:blip r:embed="rId4"/>
          <a:stretch>
            <a:fillRect/>
          </a:stretch>
        </p:blipFill>
        <p:spPr>
          <a:xfrm>
            <a:off x="357560" y="201127"/>
            <a:ext cx="8428880" cy="47412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8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80"/>
                                        </p:tgtEl>
                                      </p:cBhvr>
                                    </p:cmd>
                                  </p:childTnLst>
                                </p:cTn>
                              </p:par>
                            </p:childTnLst>
                          </p:cTn>
                        </p:par>
                      </p:childTnLst>
                    </p:cTn>
                  </p:par>
                </p:childTnLst>
              </p:cTn>
              <p:nextCondLst>
                <p:cond evt="onClick" delay="0">
                  <p:tgtEl>
                    <p:spTgt spid="280"/>
                  </p:tgtEl>
                </p:cond>
              </p:nextCondLst>
            </p:seq>
            <p:video>
              <p:cMediaNode>
                <p:cTn id="12" fill="hold" display="0">
                  <p:stCondLst>
                    <p:cond delay="indefinite"/>
                  </p:stCondLst>
                </p:cTn>
                <p:tgtEl>
                  <p:spTgt spid="280"/>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2" name="Rectangle 1">
            <a:extLst>
              <a:ext uri="{FF2B5EF4-FFF2-40B4-BE49-F238E27FC236}">
                <a16:creationId xmlns:a16="http://schemas.microsoft.com/office/drawing/2014/main" id="{1093F62B-253D-465D-B57C-F7326C77B3B0}"/>
              </a:ext>
            </a:extLst>
          </p:cNvPr>
          <p:cNvSpPr/>
          <p:nvPr/>
        </p:nvSpPr>
        <p:spPr>
          <a:xfrm>
            <a:off x="435229" y="348898"/>
            <a:ext cx="8351719" cy="4493067"/>
          </a:xfrm>
          <a:prstGeom prst="rect">
            <a:avLst/>
          </a:prstGeom>
          <a:solidFill>
            <a:srgbClr val="CCE5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431CE86-AAD0-4065-B8D8-9D664DA0BC8D}"/>
              </a:ext>
            </a:extLst>
          </p:cNvPr>
          <p:cNvSpPr/>
          <p:nvPr/>
        </p:nvSpPr>
        <p:spPr>
          <a:xfrm>
            <a:off x="435228" y="3725852"/>
            <a:ext cx="8351719" cy="1116114"/>
          </a:xfrm>
          <a:prstGeom prst="rect">
            <a:avLst/>
          </a:prstGeom>
          <a:solidFill>
            <a:srgbClr val="A88C7E"/>
          </a:solidFill>
          <a:ln w="2540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400">
              <a:solidFill>
                <a:prstClr val="white"/>
              </a:solidFill>
              <a:latin typeface="Calibri" panose="020F0502020204030204"/>
            </a:endParaRPr>
          </a:p>
        </p:txBody>
      </p:sp>
      <p:pic>
        <p:nvPicPr>
          <p:cNvPr id="13" name="Picture 12">
            <a:extLst>
              <a:ext uri="{FF2B5EF4-FFF2-40B4-BE49-F238E27FC236}">
                <a16:creationId xmlns:a16="http://schemas.microsoft.com/office/drawing/2014/main" id="{231D7003-98F9-4BD1-B2DC-BFA9BDE8A3E0}"/>
              </a:ext>
            </a:extLst>
          </p:cNvPr>
          <p:cNvPicPr>
            <a:picLocks noChangeAspect="1"/>
          </p:cNvPicPr>
          <p:nvPr/>
        </p:nvPicPr>
        <p:blipFill rotWithShape="1">
          <a:blip r:embed="rId3">
            <a:extLst>
              <a:ext uri="{28A0092B-C50C-407E-A947-70E740481C1C}">
                <a14:useLocalDpi xmlns:a14="http://schemas.microsoft.com/office/drawing/2010/main" val="0"/>
              </a:ext>
            </a:extLst>
          </a:blip>
          <a:srcRect t="8885"/>
          <a:stretch/>
        </p:blipFill>
        <p:spPr>
          <a:xfrm>
            <a:off x="1598352" y="429491"/>
            <a:ext cx="5947295" cy="4253345"/>
          </a:xfrm>
          <a:prstGeom prst="rect">
            <a:avLst/>
          </a:prstGeom>
        </p:spPr>
      </p:pic>
      <p:sp>
        <p:nvSpPr>
          <p:cNvPr id="19" name="Oval Callout 11">
            <a:extLst>
              <a:ext uri="{FF2B5EF4-FFF2-40B4-BE49-F238E27FC236}">
                <a16:creationId xmlns:a16="http://schemas.microsoft.com/office/drawing/2014/main" id="{502DBD4B-6F80-40CB-8F2D-6BAC0BA1A40A}"/>
              </a:ext>
            </a:extLst>
          </p:cNvPr>
          <p:cNvSpPr/>
          <p:nvPr/>
        </p:nvSpPr>
        <p:spPr>
          <a:xfrm>
            <a:off x="6460381" y="1070798"/>
            <a:ext cx="1395146" cy="601033"/>
          </a:xfrm>
          <a:prstGeom prst="wedgeEllipseCallout">
            <a:avLst>
              <a:gd name="adj1" fmla="val -69653"/>
              <a:gd name="adj2" fmla="val 47537"/>
            </a:avLst>
          </a:prstGeom>
          <a:ln/>
        </p:spPr>
        <p:style>
          <a:lnRef idx="3">
            <a:schemeClr val="lt1"/>
          </a:lnRef>
          <a:fillRef idx="1">
            <a:schemeClr val="accent4"/>
          </a:fillRef>
          <a:effectRef idx="1">
            <a:schemeClr val="accent4"/>
          </a:effectRef>
          <a:fontRef idx="minor">
            <a:schemeClr val="lt1"/>
          </a:fontRef>
        </p:style>
        <p:txBody>
          <a:bodyPr rtlCol="0" anchor="ctr"/>
          <a:lstStyle/>
          <a:p>
            <a:pPr algn="ctr" defTabSz="609585"/>
            <a:r>
              <a:rPr lang="en-US" sz="2400" dirty="0">
                <a:solidFill>
                  <a:prstClr val="white"/>
                </a:solidFill>
                <a:latin typeface="Calibri" panose="020F0502020204030204"/>
              </a:rPr>
              <a:t>HELP!</a:t>
            </a:r>
          </a:p>
        </p:txBody>
      </p:sp>
      <p:pic>
        <p:nvPicPr>
          <p:cNvPr id="20" name="Picture 19">
            <a:extLst>
              <a:ext uri="{FF2B5EF4-FFF2-40B4-BE49-F238E27FC236}">
                <a16:creationId xmlns:a16="http://schemas.microsoft.com/office/drawing/2014/main" id="{2A968D94-DA19-4A54-A31B-D03E7E0AFE4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7687" r="33254"/>
          <a:stretch/>
        </p:blipFill>
        <p:spPr>
          <a:xfrm>
            <a:off x="4944852" y="2571750"/>
            <a:ext cx="721077" cy="1891156"/>
          </a:xfrm>
          <a:prstGeom prst="rect">
            <a:avLst/>
          </a:prstGeom>
        </p:spPr>
      </p:pic>
      <p:pic>
        <p:nvPicPr>
          <p:cNvPr id="21" name="Picture 20">
            <a:extLst>
              <a:ext uri="{FF2B5EF4-FFF2-40B4-BE49-F238E27FC236}">
                <a16:creationId xmlns:a16="http://schemas.microsoft.com/office/drawing/2014/main" id="{F1799661-98E2-460B-871D-D6AD9AA34D6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66978" t="52197"/>
          <a:stretch/>
        </p:blipFill>
        <p:spPr>
          <a:xfrm>
            <a:off x="3036765" y="3223810"/>
            <a:ext cx="1090572" cy="1203199"/>
          </a:xfrm>
          <a:prstGeom prst="rect">
            <a:avLst/>
          </a:prstGeom>
        </p:spPr>
      </p:pic>
      <p:sp>
        <p:nvSpPr>
          <p:cNvPr id="26" name="Rectangle 25">
            <a:extLst>
              <a:ext uri="{FF2B5EF4-FFF2-40B4-BE49-F238E27FC236}">
                <a16:creationId xmlns:a16="http://schemas.microsoft.com/office/drawing/2014/main" id="{7BA802D1-F3B5-4510-B091-4592B9E263FB}"/>
              </a:ext>
            </a:extLst>
          </p:cNvPr>
          <p:cNvSpPr/>
          <p:nvPr/>
        </p:nvSpPr>
        <p:spPr>
          <a:xfrm flipV="1">
            <a:off x="435227" y="3725850"/>
            <a:ext cx="1163124" cy="88503"/>
          </a:xfrm>
          <a:prstGeom prst="rect">
            <a:avLst/>
          </a:prstGeom>
          <a:solidFill>
            <a:srgbClr val="937466"/>
          </a:solidFill>
          <a:ln w="2540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400">
              <a:solidFill>
                <a:prstClr val="white"/>
              </a:solidFill>
              <a:latin typeface="Calibri" panose="020F0502020204030204"/>
            </a:endParaRPr>
          </a:p>
        </p:txBody>
      </p:sp>
      <p:sp>
        <p:nvSpPr>
          <p:cNvPr id="28" name="Rectangle 27">
            <a:extLst>
              <a:ext uri="{FF2B5EF4-FFF2-40B4-BE49-F238E27FC236}">
                <a16:creationId xmlns:a16="http://schemas.microsoft.com/office/drawing/2014/main" id="{6CE1C3AE-1C64-4709-AD9E-59C625AD57B3}"/>
              </a:ext>
            </a:extLst>
          </p:cNvPr>
          <p:cNvSpPr/>
          <p:nvPr/>
        </p:nvSpPr>
        <p:spPr>
          <a:xfrm flipV="1">
            <a:off x="7545647" y="3725849"/>
            <a:ext cx="1241300" cy="88503"/>
          </a:xfrm>
          <a:prstGeom prst="rect">
            <a:avLst/>
          </a:prstGeom>
          <a:solidFill>
            <a:srgbClr val="937466"/>
          </a:solidFill>
          <a:ln w="2540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400">
              <a:solidFill>
                <a:prstClr val="white"/>
              </a:solidFill>
              <a:latin typeface="Calibri" panose="020F0502020204030204"/>
            </a:endParaRPr>
          </a:p>
        </p:txBody>
      </p:sp>
      <p:pic>
        <p:nvPicPr>
          <p:cNvPr id="29" name="Picture 28">
            <a:extLst>
              <a:ext uri="{FF2B5EF4-FFF2-40B4-BE49-F238E27FC236}">
                <a16:creationId xmlns:a16="http://schemas.microsoft.com/office/drawing/2014/main" id="{E125392B-283C-46F7-819F-548859AE011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5828" y="1797802"/>
            <a:ext cx="2880399" cy="2340361"/>
          </a:xfrm>
          <a:prstGeom prst="ellipse">
            <a:avLst/>
          </a:prstGeom>
          <a:ln w="57150" cap="rnd">
            <a:solidFill>
              <a:schemeClr val="bg2"/>
            </a:solidFill>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112648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1000"/>
                                        <p:tgtEl>
                                          <p:spTgt spid="21"/>
                                        </p:tgtEl>
                                      </p:cBhvr>
                                    </p:animEffect>
                                    <p:anim calcmode="lin" valueType="num">
                                      <p:cBhvr>
                                        <p:cTn id="13" dur="1000" fill="hold"/>
                                        <p:tgtEl>
                                          <p:spTgt spid="21"/>
                                        </p:tgtEl>
                                        <p:attrNameLst>
                                          <p:attrName>ppt_x</p:attrName>
                                        </p:attrNameLst>
                                      </p:cBhvr>
                                      <p:tavLst>
                                        <p:tav tm="0">
                                          <p:val>
                                            <p:strVal val="#ppt_x"/>
                                          </p:val>
                                        </p:tav>
                                        <p:tav tm="100000">
                                          <p:val>
                                            <p:strVal val="#ppt_x"/>
                                          </p:val>
                                        </p:tav>
                                      </p:tavLst>
                                    </p:anim>
                                    <p:anim calcmode="lin" valueType="num">
                                      <p:cBhvr>
                                        <p:cTn id="14" dur="1000" fill="hold"/>
                                        <p:tgtEl>
                                          <p:spTgt spid="21"/>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left)">
                                      <p:cBhvr>
                                        <p:cTn id="18" dur="500"/>
                                        <p:tgtEl>
                                          <p:spTgt spid="19"/>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fill="hold"/>
                                        <p:tgtEl>
                                          <p:spTgt spid="29"/>
                                        </p:tgtEl>
                                        <p:attrNameLst>
                                          <p:attrName>ppt_w</p:attrName>
                                        </p:attrNameLst>
                                      </p:cBhvr>
                                      <p:tavLst>
                                        <p:tav tm="0">
                                          <p:val>
                                            <p:fltVal val="0"/>
                                          </p:val>
                                        </p:tav>
                                        <p:tav tm="100000">
                                          <p:val>
                                            <p:strVal val="#ppt_w"/>
                                          </p:val>
                                        </p:tav>
                                      </p:tavLst>
                                    </p:anim>
                                    <p:anim calcmode="lin" valueType="num">
                                      <p:cBhvr>
                                        <p:cTn id="24" dur="500" fill="hold"/>
                                        <p:tgtEl>
                                          <p:spTgt spid="29"/>
                                        </p:tgtEl>
                                        <p:attrNameLst>
                                          <p:attrName>ppt_h</p:attrName>
                                        </p:attrNameLst>
                                      </p:cBhvr>
                                      <p:tavLst>
                                        <p:tav tm="0">
                                          <p:val>
                                            <p:fltVal val="0"/>
                                          </p:val>
                                        </p:tav>
                                        <p:tav tm="100000">
                                          <p:val>
                                            <p:strVal val="#ppt_h"/>
                                          </p:val>
                                        </p:tav>
                                      </p:tavLst>
                                    </p:anim>
                                    <p:animEffect transition="in" filter="fade">
                                      <p:cBhvr>
                                        <p:cTn id="2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1"/>
        <p:cNvGrpSpPr/>
        <p:nvPr/>
      </p:nvGrpSpPr>
      <p:grpSpPr>
        <a:xfrm>
          <a:off x="0" y="0"/>
          <a:ext cx="0" cy="0"/>
          <a:chOff x="0" y="0"/>
          <a:chExt cx="0" cy="0"/>
        </a:xfrm>
      </p:grpSpPr>
      <p:sp>
        <p:nvSpPr>
          <p:cNvPr id="1402" name="Google Shape;1402;p49"/>
          <p:cNvSpPr/>
          <p:nvPr/>
        </p:nvSpPr>
        <p:spPr>
          <a:xfrm>
            <a:off x="796200" y="3116625"/>
            <a:ext cx="2159700" cy="1407600"/>
          </a:xfrm>
          <a:prstGeom prst="snip1Rect">
            <a:avLst>
              <a:gd name="adj" fmla="val 14543"/>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9"/>
          <p:cNvSpPr/>
          <p:nvPr/>
        </p:nvSpPr>
        <p:spPr>
          <a:xfrm>
            <a:off x="3492219" y="3116625"/>
            <a:ext cx="2159700" cy="1407600"/>
          </a:xfrm>
          <a:prstGeom prst="snip1Rect">
            <a:avLst>
              <a:gd name="adj" fmla="val 14543"/>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9"/>
          <p:cNvSpPr/>
          <p:nvPr/>
        </p:nvSpPr>
        <p:spPr>
          <a:xfrm>
            <a:off x="6188238" y="3116625"/>
            <a:ext cx="2159700" cy="1407600"/>
          </a:xfrm>
          <a:prstGeom prst="snip1Rect">
            <a:avLst>
              <a:gd name="adj" fmla="val 14543"/>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9"/>
          <p:cNvSpPr/>
          <p:nvPr/>
        </p:nvSpPr>
        <p:spPr>
          <a:xfrm>
            <a:off x="796200" y="1565400"/>
            <a:ext cx="2159700" cy="1407600"/>
          </a:xfrm>
          <a:prstGeom prst="snip1Rect">
            <a:avLst>
              <a:gd name="adj" fmla="val 14543"/>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 name="Google Shape;1406;p49"/>
          <p:cNvSpPr/>
          <p:nvPr/>
        </p:nvSpPr>
        <p:spPr>
          <a:xfrm>
            <a:off x="3492213" y="1565400"/>
            <a:ext cx="2159700" cy="1407600"/>
          </a:xfrm>
          <a:prstGeom prst="snip1Rect">
            <a:avLst>
              <a:gd name="adj" fmla="val 1454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 name="Google Shape;1407;p49"/>
          <p:cNvSpPr/>
          <p:nvPr/>
        </p:nvSpPr>
        <p:spPr>
          <a:xfrm>
            <a:off x="6188238" y="1565400"/>
            <a:ext cx="2159700" cy="1407600"/>
          </a:xfrm>
          <a:prstGeom prst="snip1Rect">
            <a:avLst>
              <a:gd name="adj" fmla="val 14543"/>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ABOUT </a:t>
            </a:r>
            <a:r>
              <a:rPr lang="en" sz="3200" dirty="0">
                <a:highlight>
                  <a:schemeClr val="accent3"/>
                </a:highlight>
              </a:rPr>
              <a:t>HYLAND</a:t>
            </a:r>
            <a:endParaRPr sz="3200" dirty="0">
              <a:highlight>
                <a:schemeClr val="accent3"/>
              </a:highlight>
            </a:endParaRPr>
          </a:p>
        </p:txBody>
      </p:sp>
      <p:sp>
        <p:nvSpPr>
          <p:cNvPr id="1409" name="Google Shape;1409;p49"/>
          <p:cNvSpPr txBox="1">
            <a:spLocks noGrp="1"/>
          </p:cNvSpPr>
          <p:nvPr>
            <p:ph type="subTitle" idx="1"/>
          </p:nvPr>
        </p:nvSpPr>
        <p:spPr>
          <a:xfrm>
            <a:off x="986344" y="2548738"/>
            <a:ext cx="1779350" cy="4046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Founded in 1991</a:t>
            </a:r>
            <a:endParaRPr b="1" dirty="0"/>
          </a:p>
        </p:txBody>
      </p:sp>
      <p:sp>
        <p:nvSpPr>
          <p:cNvPr id="1411" name="Google Shape;1411;p49"/>
          <p:cNvSpPr txBox="1">
            <a:spLocks noGrp="1"/>
          </p:cNvSpPr>
          <p:nvPr>
            <p:ph type="subTitle" idx="3"/>
          </p:nvPr>
        </p:nvSpPr>
        <p:spPr>
          <a:xfrm>
            <a:off x="3542731" y="2368313"/>
            <a:ext cx="2058537" cy="67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t>Headquartered in Westlake, Ohio</a:t>
            </a:r>
            <a:endParaRPr sz="1400" b="1" dirty="0"/>
          </a:p>
        </p:txBody>
      </p:sp>
      <p:sp>
        <p:nvSpPr>
          <p:cNvPr id="1413" name="Google Shape;1413;p49"/>
          <p:cNvSpPr txBox="1">
            <a:spLocks noGrp="1"/>
          </p:cNvSpPr>
          <p:nvPr>
            <p:ph type="subTitle" idx="5"/>
          </p:nvPr>
        </p:nvSpPr>
        <p:spPr>
          <a:xfrm>
            <a:off x="6289325" y="2568325"/>
            <a:ext cx="1957500" cy="67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4,000 employees</a:t>
            </a:r>
            <a:endParaRPr b="1" dirty="0"/>
          </a:p>
        </p:txBody>
      </p:sp>
      <p:sp>
        <p:nvSpPr>
          <p:cNvPr id="1415" name="Google Shape;1415;p49"/>
          <p:cNvSpPr txBox="1">
            <a:spLocks noGrp="1"/>
          </p:cNvSpPr>
          <p:nvPr>
            <p:ph type="subTitle" idx="7"/>
          </p:nvPr>
        </p:nvSpPr>
        <p:spPr>
          <a:xfrm>
            <a:off x="897175" y="3847725"/>
            <a:ext cx="1957500" cy="67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30+ offices worldwide</a:t>
            </a:r>
            <a:endParaRPr b="1" dirty="0"/>
          </a:p>
        </p:txBody>
      </p:sp>
      <p:sp>
        <p:nvSpPr>
          <p:cNvPr id="1417" name="Google Shape;1417;p49"/>
          <p:cNvSpPr txBox="1">
            <a:spLocks noGrp="1"/>
          </p:cNvSpPr>
          <p:nvPr>
            <p:ph type="subTitle" idx="9"/>
          </p:nvPr>
        </p:nvSpPr>
        <p:spPr>
          <a:xfrm>
            <a:off x="3593249" y="4136700"/>
            <a:ext cx="1957500" cy="67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16,000 customers</a:t>
            </a:r>
            <a:endParaRPr b="1" dirty="0"/>
          </a:p>
        </p:txBody>
      </p:sp>
      <p:sp>
        <p:nvSpPr>
          <p:cNvPr id="1419" name="Google Shape;1419;p49"/>
          <p:cNvSpPr txBox="1">
            <a:spLocks noGrp="1"/>
          </p:cNvSpPr>
          <p:nvPr>
            <p:ph type="subTitle" idx="14"/>
          </p:nvPr>
        </p:nvSpPr>
        <p:spPr>
          <a:xfrm>
            <a:off x="6289325" y="4136700"/>
            <a:ext cx="1957500" cy="67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475+ partners</a:t>
            </a:r>
            <a:endParaRPr b="1" dirty="0"/>
          </a:p>
        </p:txBody>
      </p:sp>
      <p:sp>
        <p:nvSpPr>
          <p:cNvPr id="35" name="Freeform 85">
            <a:extLst>
              <a:ext uri="{FF2B5EF4-FFF2-40B4-BE49-F238E27FC236}">
                <a16:creationId xmlns:a16="http://schemas.microsoft.com/office/drawing/2014/main" id="{CD8B2369-95D6-416F-A083-F069250CE8B0}"/>
              </a:ext>
            </a:extLst>
          </p:cNvPr>
          <p:cNvSpPr/>
          <p:nvPr/>
        </p:nvSpPr>
        <p:spPr bwMode="auto">
          <a:xfrm>
            <a:off x="1544844" y="1725988"/>
            <a:ext cx="662162" cy="662162"/>
          </a:xfrm>
          <a:custGeom>
            <a:avLst/>
            <a:gdLst>
              <a:gd name="connsiteX0" fmla="*/ 467303 w 1024278"/>
              <a:gd name="connsiteY0" fmla="*/ 181765 h 1024278"/>
              <a:gd name="connsiteX1" fmla="*/ 428015 w 1024278"/>
              <a:gd name="connsiteY1" fmla="*/ 182134 h 1024278"/>
              <a:gd name="connsiteX2" fmla="*/ 395420 w 1024278"/>
              <a:gd name="connsiteY2" fmla="*/ 192854 h 1024278"/>
              <a:gd name="connsiteX3" fmla="*/ 395420 w 1024278"/>
              <a:gd name="connsiteY3" fmla="*/ 471755 h 1024278"/>
              <a:gd name="connsiteX4" fmla="*/ 791560 w 1024278"/>
              <a:gd name="connsiteY4" fmla="*/ 471755 h 1024278"/>
              <a:gd name="connsiteX5" fmla="*/ 791560 w 1024278"/>
              <a:gd name="connsiteY5" fmla="*/ 192854 h 1024278"/>
              <a:gd name="connsiteX6" fmla="*/ 467303 w 1024278"/>
              <a:gd name="connsiteY6" fmla="*/ 181765 h 1024278"/>
              <a:gd name="connsiteX7" fmla="*/ 323099 w 1024278"/>
              <a:gd name="connsiteY7" fmla="*/ 177177 h 1024278"/>
              <a:gd name="connsiteX8" fmla="*/ 323099 w 1024278"/>
              <a:gd name="connsiteY8" fmla="*/ 847102 h 1024278"/>
              <a:gd name="connsiteX9" fmla="*/ 372356 w 1024278"/>
              <a:gd name="connsiteY9" fmla="*/ 847102 h 1024278"/>
              <a:gd name="connsiteX10" fmla="*/ 372356 w 1024278"/>
              <a:gd name="connsiteY10" fmla="*/ 177177 h 1024278"/>
              <a:gd name="connsiteX11" fmla="*/ 512139 w 1024278"/>
              <a:gd name="connsiteY11" fmla="*/ 0 h 1024278"/>
              <a:gd name="connsiteX12" fmla="*/ 1024278 w 1024278"/>
              <a:gd name="connsiteY12" fmla="*/ 512139 h 1024278"/>
              <a:gd name="connsiteX13" fmla="*/ 512139 w 1024278"/>
              <a:gd name="connsiteY13" fmla="*/ 1024278 h 1024278"/>
              <a:gd name="connsiteX14" fmla="*/ 0 w 1024278"/>
              <a:gd name="connsiteY14" fmla="*/ 512139 h 1024278"/>
              <a:gd name="connsiteX15" fmla="*/ 512139 w 1024278"/>
              <a:gd name="connsiteY15" fmla="*/ 0 h 102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4278" h="1024278">
                <a:moveTo>
                  <a:pt x="467303" y="181765"/>
                </a:moveTo>
                <a:cubicBezTo>
                  <a:pt x="452856" y="180796"/>
                  <a:pt x="439609" y="180774"/>
                  <a:pt x="428015" y="182134"/>
                </a:cubicBezTo>
                <a:cubicBezTo>
                  <a:pt x="414765" y="183688"/>
                  <a:pt x="403675" y="187046"/>
                  <a:pt x="395420" y="192854"/>
                </a:cubicBezTo>
                <a:lnTo>
                  <a:pt x="395420" y="471755"/>
                </a:lnTo>
                <a:cubicBezTo>
                  <a:pt x="475916" y="414018"/>
                  <a:pt x="725524" y="518222"/>
                  <a:pt x="791560" y="471755"/>
                </a:cubicBezTo>
                <a:lnTo>
                  <a:pt x="791560" y="192854"/>
                </a:lnTo>
                <a:cubicBezTo>
                  <a:pt x="728354" y="241781"/>
                  <a:pt x="568432" y="188551"/>
                  <a:pt x="467303" y="181765"/>
                </a:cubicBezTo>
                <a:close/>
                <a:moveTo>
                  <a:pt x="323099" y="177177"/>
                </a:moveTo>
                <a:lnTo>
                  <a:pt x="323099" y="847102"/>
                </a:lnTo>
                <a:lnTo>
                  <a:pt x="372356" y="847102"/>
                </a:lnTo>
                <a:lnTo>
                  <a:pt x="372356" y="177177"/>
                </a:lnTo>
                <a:close/>
                <a:moveTo>
                  <a:pt x="512139" y="0"/>
                </a:moveTo>
                <a:cubicBezTo>
                  <a:pt x="794986" y="0"/>
                  <a:pt x="1024278" y="229292"/>
                  <a:pt x="1024278" y="512139"/>
                </a:cubicBezTo>
                <a:cubicBezTo>
                  <a:pt x="1024278" y="794986"/>
                  <a:pt x="794986" y="1024278"/>
                  <a:pt x="512139" y="1024278"/>
                </a:cubicBezTo>
                <a:cubicBezTo>
                  <a:pt x="229292" y="1024278"/>
                  <a:pt x="0" y="794986"/>
                  <a:pt x="0" y="512139"/>
                </a:cubicBezTo>
                <a:cubicBezTo>
                  <a:pt x="0" y="229292"/>
                  <a:pt x="229292" y="0"/>
                  <a:pt x="512139"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
        <p:nvSpPr>
          <p:cNvPr id="36" name="Freeform 184">
            <a:extLst>
              <a:ext uri="{FF2B5EF4-FFF2-40B4-BE49-F238E27FC236}">
                <a16:creationId xmlns:a16="http://schemas.microsoft.com/office/drawing/2014/main" id="{C694C164-A0D5-425C-8BAC-BF3F6D948102}"/>
              </a:ext>
            </a:extLst>
          </p:cNvPr>
          <p:cNvSpPr/>
          <p:nvPr/>
        </p:nvSpPr>
        <p:spPr bwMode="auto">
          <a:xfrm>
            <a:off x="4240918" y="3330913"/>
            <a:ext cx="662162" cy="662162"/>
          </a:xfrm>
          <a:custGeom>
            <a:avLst/>
            <a:gdLst>
              <a:gd name="connsiteX0" fmla="*/ 404484 w 1109226"/>
              <a:gd name="connsiteY0" fmla="*/ 590994 h 1109226"/>
              <a:gd name="connsiteX1" fmla="*/ 306125 w 1109226"/>
              <a:gd name="connsiteY1" fmla="*/ 631736 h 1109226"/>
              <a:gd name="connsiteX2" fmla="*/ 277105 w 1109226"/>
              <a:gd name="connsiteY2" fmla="*/ 674777 h 1109226"/>
              <a:gd name="connsiteX3" fmla="*/ 276696 w 1109226"/>
              <a:gd name="connsiteY3" fmla="*/ 674777 h 1109226"/>
              <a:gd name="connsiteX4" fmla="*/ 186429 w 1109226"/>
              <a:gd name="connsiteY4" fmla="*/ 869196 h 1109226"/>
              <a:gd name="connsiteX5" fmla="*/ 404484 w 1109226"/>
              <a:gd name="connsiteY5" fmla="*/ 869196 h 1109226"/>
              <a:gd name="connsiteX6" fmla="*/ 705289 w 1109226"/>
              <a:gd name="connsiteY6" fmla="*/ 869196 h 1109226"/>
              <a:gd name="connsiteX7" fmla="*/ 705295 w 1109226"/>
              <a:gd name="connsiteY7" fmla="*/ 869196 h 1109226"/>
              <a:gd name="connsiteX8" fmla="*/ 922797 w 1109226"/>
              <a:gd name="connsiteY8" fmla="*/ 869196 h 1109226"/>
              <a:gd name="connsiteX9" fmla="*/ 833754 w 1109226"/>
              <a:gd name="connsiteY9" fmla="*/ 677414 h 1109226"/>
              <a:gd name="connsiteX10" fmla="*/ 833459 w 1109226"/>
              <a:gd name="connsiteY10" fmla="*/ 675951 h 1109226"/>
              <a:gd name="connsiteX11" fmla="*/ 705289 w 1109226"/>
              <a:gd name="connsiteY11" fmla="*/ 590994 h 1109226"/>
              <a:gd name="connsiteX12" fmla="*/ 473158 w 1109226"/>
              <a:gd name="connsiteY12" fmla="*/ 408015 h 1109226"/>
              <a:gd name="connsiteX13" fmla="*/ 544572 w 1109226"/>
              <a:gd name="connsiteY13" fmla="*/ 449188 h 1109226"/>
              <a:gd name="connsiteX14" fmla="*/ 618483 w 1109226"/>
              <a:gd name="connsiteY14" fmla="*/ 412686 h 1109226"/>
              <a:gd name="connsiteX15" fmla="*/ 635567 w 1109226"/>
              <a:gd name="connsiteY15" fmla="*/ 424912 h 1109226"/>
              <a:gd name="connsiteX16" fmla="*/ 543897 w 1109226"/>
              <a:gd name="connsiteY16" fmla="*/ 470185 h 1109226"/>
              <a:gd name="connsiteX17" fmla="*/ 455324 w 1109226"/>
              <a:gd name="connsiteY17" fmla="*/ 419119 h 1109226"/>
              <a:gd name="connsiteX18" fmla="*/ 547382 w 1109226"/>
              <a:gd name="connsiteY18" fmla="*/ 183301 h 1109226"/>
              <a:gd name="connsiteX19" fmla="*/ 376775 w 1109226"/>
              <a:gd name="connsiteY19" fmla="*/ 353908 h 1109226"/>
              <a:gd name="connsiteX20" fmla="*/ 547382 w 1109226"/>
              <a:gd name="connsiteY20" fmla="*/ 524515 h 1109226"/>
              <a:gd name="connsiteX21" fmla="*/ 717989 w 1109226"/>
              <a:gd name="connsiteY21" fmla="*/ 353908 h 1109226"/>
              <a:gd name="connsiteX22" fmla="*/ 547382 w 1109226"/>
              <a:gd name="connsiteY22" fmla="*/ 183301 h 1109226"/>
              <a:gd name="connsiteX23" fmla="*/ 554613 w 1109226"/>
              <a:gd name="connsiteY23" fmla="*/ 0 h 1109226"/>
              <a:gd name="connsiteX24" fmla="*/ 1109226 w 1109226"/>
              <a:gd name="connsiteY24" fmla="*/ 554613 h 1109226"/>
              <a:gd name="connsiteX25" fmla="*/ 554613 w 1109226"/>
              <a:gd name="connsiteY25" fmla="*/ 1109226 h 1109226"/>
              <a:gd name="connsiteX26" fmla="*/ 0 w 1109226"/>
              <a:gd name="connsiteY26" fmla="*/ 554613 h 1109226"/>
              <a:gd name="connsiteX27" fmla="*/ 554613 w 1109226"/>
              <a:gd name="connsiteY27" fmla="*/ 0 h 1109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09226" h="1109226">
                <a:moveTo>
                  <a:pt x="404484" y="590994"/>
                </a:moveTo>
                <a:cubicBezTo>
                  <a:pt x="366072" y="590994"/>
                  <a:pt x="331297" y="606564"/>
                  <a:pt x="306125" y="631736"/>
                </a:cubicBezTo>
                <a:lnTo>
                  <a:pt x="277105" y="674777"/>
                </a:lnTo>
                <a:lnTo>
                  <a:pt x="276696" y="674777"/>
                </a:lnTo>
                <a:lnTo>
                  <a:pt x="186429" y="869196"/>
                </a:lnTo>
                <a:lnTo>
                  <a:pt x="404484" y="869196"/>
                </a:lnTo>
                <a:lnTo>
                  <a:pt x="705289" y="869196"/>
                </a:lnTo>
                <a:lnTo>
                  <a:pt x="705295" y="869196"/>
                </a:lnTo>
                <a:lnTo>
                  <a:pt x="922797" y="869196"/>
                </a:lnTo>
                <a:lnTo>
                  <a:pt x="833754" y="677414"/>
                </a:lnTo>
                <a:lnTo>
                  <a:pt x="833459" y="675951"/>
                </a:lnTo>
                <a:cubicBezTo>
                  <a:pt x="812342" y="626025"/>
                  <a:pt x="762907" y="590994"/>
                  <a:pt x="705289" y="590994"/>
                </a:cubicBezTo>
                <a:close/>
                <a:moveTo>
                  <a:pt x="473158" y="408015"/>
                </a:moveTo>
                <a:cubicBezTo>
                  <a:pt x="488594" y="432803"/>
                  <a:pt x="515386" y="448250"/>
                  <a:pt x="544572" y="449188"/>
                </a:cubicBezTo>
                <a:cubicBezTo>
                  <a:pt x="573758" y="450126"/>
                  <a:pt x="601487" y="436432"/>
                  <a:pt x="618483" y="412686"/>
                </a:cubicBezTo>
                <a:lnTo>
                  <a:pt x="635567" y="424912"/>
                </a:lnTo>
                <a:cubicBezTo>
                  <a:pt x="614488" y="454364"/>
                  <a:pt x="580097" y="471349"/>
                  <a:pt x="543897" y="470185"/>
                </a:cubicBezTo>
                <a:cubicBezTo>
                  <a:pt x="507698" y="469022"/>
                  <a:pt x="474469" y="449864"/>
                  <a:pt x="455324" y="419119"/>
                </a:cubicBezTo>
                <a:close/>
                <a:moveTo>
                  <a:pt x="547382" y="183301"/>
                </a:moveTo>
                <a:cubicBezTo>
                  <a:pt x="453158" y="183301"/>
                  <a:pt x="376775" y="259684"/>
                  <a:pt x="376775" y="353908"/>
                </a:cubicBezTo>
                <a:cubicBezTo>
                  <a:pt x="376775" y="448132"/>
                  <a:pt x="453158" y="524515"/>
                  <a:pt x="547382" y="524515"/>
                </a:cubicBezTo>
                <a:cubicBezTo>
                  <a:pt x="641606" y="524515"/>
                  <a:pt x="717989" y="448132"/>
                  <a:pt x="717989" y="353908"/>
                </a:cubicBezTo>
                <a:cubicBezTo>
                  <a:pt x="717989" y="259684"/>
                  <a:pt x="641606" y="183301"/>
                  <a:pt x="547382" y="183301"/>
                </a:cubicBezTo>
                <a:close/>
                <a:moveTo>
                  <a:pt x="554613" y="0"/>
                </a:moveTo>
                <a:cubicBezTo>
                  <a:pt x="860917" y="0"/>
                  <a:pt x="1109226" y="248309"/>
                  <a:pt x="1109226" y="554613"/>
                </a:cubicBezTo>
                <a:cubicBezTo>
                  <a:pt x="1109226" y="860917"/>
                  <a:pt x="860917" y="1109226"/>
                  <a:pt x="554613" y="1109226"/>
                </a:cubicBezTo>
                <a:cubicBezTo>
                  <a:pt x="248309" y="1109226"/>
                  <a:pt x="0" y="860917"/>
                  <a:pt x="0" y="554613"/>
                </a:cubicBezTo>
                <a:cubicBezTo>
                  <a:pt x="0" y="248309"/>
                  <a:pt x="248309" y="0"/>
                  <a:pt x="554613"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
        <p:nvSpPr>
          <p:cNvPr id="37" name="Freeform 179">
            <a:extLst>
              <a:ext uri="{FF2B5EF4-FFF2-40B4-BE49-F238E27FC236}">
                <a16:creationId xmlns:a16="http://schemas.microsoft.com/office/drawing/2014/main" id="{4840B81C-FD17-4567-A79F-DEDB97691719}"/>
              </a:ext>
            </a:extLst>
          </p:cNvPr>
          <p:cNvSpPr/>
          <p:nvPr/>
        </p:nvSpPr>
        <p:spPr bwMode="auto">
          <a:xfrm>
            <a:off x="6985119" y="3330913"/>
            <a:ext cx="662162" cy="662162"/>
          </a:xfrm>
          <a:custGeom>
            <a:avLst/>
            <a:gdLst>
              <a:gd name="connsiteX0" fmla="*/ 608878 w 1109226"/>
              <a:gd name="connsiteY0" fmla="*/ 590994 h 1109226"/>
              <a:gd name="connsiteX1" fmla="*/ 561707 w 1109226"/>
              <a:gd name="connsiteY1" fmla="*/ 670480 h 1109226"/>
              <a:gd name="connsiteX2" fmla="*/ 608878 w 1109226"/>
              <a:gd name="connsiteY2" fmla="*/ 869196 h 1109226"/>
              <a:gd name="connsiteX3" fmla="*/ 705289 w 1109226"/>
              <a:gd name="connsiteY3" fmla="*/ 869196 h 1109226"/>
              <a:gd name="connsiteX4" fmla="*/ 705295 w 1109226"/>
              <a:gd name="connsiteY4" fmla="*/ 869196 h 1109226"/>
              <a:gd name="connsiteX5" fmla="*/ 922797 w 1109226"/>
              <a:gd name="connsiteY5" fmla="*/ 869196 h 1109226"/>
              <a:gd name="connsiteX6" fmla="*/ 833754 w 1109226"/>
              <a:gd name="connsiteY6" fmla="*/ 677414 h 1109226"/>
              <a:gd name="connsiteX7" fmla="*/ 833459 w 1109226"/>
              <a:gd name="connsiteY7" fmla="*/ 675951 h 1109226"/>
              <a:gd name="connsiteX8" fmla="*/ 705289 w 1109226"/>
              <a:gd name="connsiteY8" fmla="*/ 590994 h 1109226"/>
              <a:gd name="connsiteX9" fmla="*/ 404484 w 1109226"/>
              <a:gd name="connsiteY9" fmla="*/ 590994 h 1109226"/>
              <a:gd name="connsiteX10" fmla="*/ 306125 w 1109226"/>
              <a:gd name="connsiteY10" fmla="*/ 631735 h 1109226"/>
              <a:gd name="connsiteX11" fmla="*/ 277105 w 1109226"/>
              <a:gd name="connsiteY11" fmla="*/ 674777 h 1109226"/>
              <a:gd name="connsiteX12" fmla="*/ 276696 w 1109226"/>
              <a:gd name="connsiteY12" fmla="*/ 674777 h 1109226"/>
              <a:gd name="connsiteX13" fmla="*/ 186429 w 1109226"/>
              <a:gd name="connsiteY13" fmla="*/ 869196 h 1109226"/>
              <a:gd name="connsiteX14" fmla="*/ 404484 w 1109226"/>
              <a:gd name="connsiteY14" fmla="*/ 869196 h 1109226"/>
              <a:gd name="connsiteX15" fmla="*/ 500348 w 1109226"/>
              <a:gd name="connsiteY15" fmla="*/ 869196 h 1109226"/>
              <a:gd name="connsiteX16" fmla="*/ 547519 w 1109226"/>
              <a:gd name="connsiteY16" fmla="*/ 670480 h 1109226"/>
              <a:gd name="connsiteX17" fmla="*/ 500348 w 1109226"/>
              <a:gd name="connsiteY17" fmla="*/ 590994 h 1109226"/>
              <a:gd name="connsiteX18" fmla="*/ 554614 w 1109226"/>
              <a:gd name="connsiteY18" fmla="*/ 183302 h 1109226"/>
              <a:gd name="connsiteX19" fmla="*/ 384007 w 1109226"/>
              <a:gd name="connsiteY19" fmla="*/ 353909 h 1109226"/>
              <a:gd name="connsiteX20" fmla="*/ 554614 w 1109226"/>
              <a:gd name="connsiteY20" fmla="*/ 524516 h 1109226"/>
              <a:gd name="connsiteX21" fmla="*/ 725221 w 1109226"/>
              <a:gd name="connsiteY21" fmla="*/ 353909 h 1109226"/>
              <a:gd name="connsiteX22" fmla="*/ 554614 w 1109226"/>
              <a:gd name="connsiteY22" fmla="*/ 183302 h 1109226"/>
              <a:gd name="connsiteX23" fmla="*/ 554613 w 1109226"/>
              <a:gd name="connsiteY23" fmla="*/ 0 h 1109226"/>
              <a:gd name="connsiteX24" fmla="*/ 1109226 w 1109226"/>
              <a:gd name="connsiteY24" fmla="*/ 554613 h 1109226"/>
              <a:gd name="connsiteX25" fmla="*/ 554613 w 1109226"/>
              <a:gd name="connsiteY25" fmla="*/ 1109226 h 1109226"/>
              <a:gd name="connsiteX26" fmla="*/ 0 w 1109226"/>
              <a:gd name="connsiteY26" fmla="*/ 554613 h 1109226"/>
              <a:gd name="connsiteX27" fmla="*/ 554613 w 1109226"/>
              <a:gd name="connsiteY27" fmla="*/ 0 h 1109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09226" h="1109226">
                <a:moveTo>
                  <a:pt x="608878" y="590994"/>
                </a:moveTo>
                <a:lnTo>
                  <a:pt x="561707" y="670480"/>
                </a:lnTo>
                <a:lnTo>
                  <a:pt x="608878" y="869196"/>
                </a:lnTo>
                <a:lnTo>
                  <a:pt x="705289" y="869196"/>
                </a:lnTo>
                <a:lnTo>
                  <a:pt x="705295" y="869196"/>
                </a:lnTo>
                <a:lnTo>
                  <a:pt x="922797" y="869196"/>
                </a:lnTo>
                <a:lnTo>
                  <a:pt x="833754" y="677414"/>
                </a:lnTo>
                <a:lnTo>
                  <a:pt x="833459" y="675951"/>
                </a:lnTo>
                <a:cubicBezTo>
                  <a:pt x="812342" y="626025"/>
                  <a:pt x="762907" y="590994"/>
                  <a:pt x="705289" y="590994"/>
                </a:cubicBezTo>
                <a:close/>
                <a:moveTo>
                  <a:pt x="404484" y="590994"/>
                </a:moveTo>
                <a:cubicBezTo>
                  <a:pt x="366072" y="590994"/>
                  <a:pt x="331297" y="606563"/>
                  <a:pt x="306125" y="631735"/>
                </a:cubicBezTo>
                <a:lnTo>
                  <a:pt x="277105" y="674777"/>
                </a:lnTo>
                <a:lnTo>
                  <a:pt x="276696" y="674777"/>
                </a:lnTo>
                <a:lnTo>
                  <a:pt x="186429" y="869196"/>
                </a:lnTo>
                <a:lnTo>
                  <a:pt x="404484" y="869196"/>
                </a:lnTo>
                <a:lnTo>
                  <a:pt x="500348" y="869196"/>
                </a:lnTo>
                <a:lnTo>
                  <a:pt x="547519" y="670480"/>
                </a:lnTo>
                <a:lnTo>
                  <a:pt x="500348" y="590994"/>
                </a:lnTo>
                <a:close/>
                <a:moveTo>
                  <a:pt x="554614" y="183302"/>
                </a:moveTo>
                <a:cubicBezTo>
                  <a:pt x="460390" y="183302"/>
                  <a:pt x="384007" y="259685"/>
                  <a:pt x="384007" y="353909"/>
                </a:cubicBezTo>
                <a:cubicBezTo>
                  <a:pt x="384007" y="448133"/>
                  <a:pt x="460390" y="524516"/>
                  <a:pt x="554614" y="524516"/>
                </a:cubicBezTo>
                <a:cubicBezTo>
                  <a:pt x="648838" y="524516"/>
                  <a:pt x="725221" y="448133"/>
                  <a:pt x="725221" y="353909"/>
                </a:cubicBezTo>
                <a:cubicBezTo>
                  <a:pt x="725221" y="259685"/>
                  <a:pt x="648838" y="183302"/>
                  <a:pt x="554614" y="183302"/>
                </a:cubicBezTo>
                <a:close/>
                <a:moveTo>
                  <a:pt x="554613" y="0"/>
                </a:moveTo>
                <a:cubicBezTo>
                  <a:pt x="860917" y="0"/>
                  <a:pt x="1109226" y="248309"/>
                  <a:pt x="1109226" y="554613"/>
                </a:cubicBezTo>
                <a:cubicBezTo>
                  <a:pt x="1109226" y="860917"/>
                  <a:pt x="860917" y="1109226"/>
                  <a:pt x="554613" y="1109226"/>
                </a:cubicBezTo>
                <a:cubicBezTo>
                  <a:pt x="248309" y="1109226"/>
                  <a:pt x="0" y="860917"/>
                  <a:pt x="0" y="554613"/>
                </a:cubicBezTo>
                <a:cubicBezTo>
                  <a:pt x="0" y="248309"/>
                  <a:pt x="248309" y="0"/>
                  <a:pt x="554613"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
        <p:nvSpPr>
          <p:cNvPr id="38" name="Freeform 166">
            <a:extLst>
              <a:ext uri="{FF2B5EF4-FFF2-40B4-BE49-F238E27FC236}">
                <a16:creationId xmlns:a16="http://schemas.microsoft.com/office/drawing/2014/main" id="{2DA78746-E0EF-49AF-9299-4A2977813848}"/>
              </a:ext>
            </a:extLst>
          </p:cNvPr>
          <p:cNvSpPr/>
          <p:nvPr/>
        </p:nvSpPr>
        <p:spPr bwMode="auto">
          <a:xfrm>
            <a:off x="6936994" y="1725988"/>
            <a:ext cx="662162" cy="662162"/>
          </a:xfrm>
          <a:custGeom>
            <a:avLst/>
            <a:gdLst>
              <a:gd name="connsiteX0" fmla="*/ 620846 w 1109226"/>
              <a:gd name="connsiteY0" fmla="*/ 647387 h 1109226"/>
              <a:gd name="connsiteX1" fmla="*/ 755781 w 1109226"/>
              <a:gd name="connsiteY1" fmla="*/ 647387 h 1109226"/>
              <a:gd name="connsiteX2" fmla="*/ 774951 w 1109226"/>
              <a:gd name="connsiteY2" fmla="*/ 666557 h 1109226"/>
              <a:gd name="connsiteX3" fmla="*/ 774951 w 1109226"/>
              <a:gd name="connsiteY3" fmla="*/ 743232 h 1109226"/>
              <a:gd name="connsiteX4" fmla="*/ 755781 w 1109226"/>
              <a:gd name="connsiteY4" fmla="*/ 762402 h 1109226"/>
              <a:gd name="connsiteX5" fmla="*/ 620846 w 1109226"/>
              <a:gd name="connsiteY5" fmla="*/ 762402 h 1109226"/>
              <a:gd name="connsiteX6" fmla="*/ 601676 w 1109226"/>
              <a:gd name="connsiteY6" fmla="*/ 743232 h 1109226"/>
              <a:gd name="connsiteX7" fmla="*/ 601676 w 1109226"/>
              <a:gd name="connsiteY7" fmla="*/ 666557 h 1109226"/>
              <a:gd name="connsiteX8" fmla="*/ 620846 w 1109226"/>
              <a:gd name="connsiteY8" fmla="*/ 647387 h 1109226"/>
              <a:gd name="connsiteX9" fmla="*/ 404484 w 1109226"/>
              <a:gd name="connsiteY9" fmla="*/ 590994 h 1109226"/>
              <a:gd name="connsiteX10" fmla="*/ 306125 w 1109226"/>
              <a:gd name="connsiteY10" fmla="*/ 631735 h 1109226"/>
              <a:gd name="connsiteX11" fmla="*/ 277105 w 1109226"/>
              <a:gd name="connsiteY11" fmla="*/ 674777 h 1109226"/>
              <a:gd name="connsiteX12" fmla="*/ 276696 w 1109226"/>
              <a:gd name="connsiteY12" fmla="*/ 674777 h 1109226"/>
              <a:gd name="connsiteX13" fmla="*/ 186429 w 1109226"/>
              <a:gd name="connsiteY13" fmla="*/ 869195 h 1109226"/>
              <a:gd name="connsiteX14" fmla="*/ 404484 w 1109226"/>
              <a:gd name="connsiteY14" fmla="*/ 869195 h 1109226"/>
              <a:gd name="connsiteX15" fmla="*/ 705289 w 1109226"/>
              <a:gd name="connsiteY15" fmla="*/ 869196 h 1109226"/>
              <a:gd name="connsiteX16" fmla="*/ 705295 w 1109226"/>
              <a:gd name="connsiteY16" fmla="*/ 869195 h 1109226"/>
              <a:gd name="connsiteX17" fmla="*/ 922797 w 1109226"/>
              <a:gd name="connsiteY17" fmla="*/ 869195 h 1109226"/>
              <a:gd name="connsiteX18" fmla="*/ 833754 w 1109226"/>
              <a:gd name="connsiteY18" fmla="*/ 677414 h 1109226"/>
              <a:gd name="connsiteX19" fmla="*/ 833459 w 1109226"/>
              <a:gd name="connsiteY19" fmla="*/ 675951 h 1109226"/>
              <a:gd name="connsiteX20" fmla="*/ 705289 w 1109226"/>
              <a:gd name="connsiteY20" fmla="*/ 590994 h 1109226"/>
              <a:gd name="connsiteX21" fmla="*/ 554614 w 1109226"/>
              <a:gd name="connsiteY21" fmla="*/ 183302 h 1109226"/>
              <a:gd name="connsiteX22" fmla="*/ 384007 w 1109226"/>
              <a:gd name="connsiteY22" fmla="*/ 353909 h 1109226"/>
              <a:gd name="connsiteX23" fmla="*/ 554614 w 1109226"/>
              <a:gd name="connsiteY23" fmla="*/ 524516 h 1109226"/>
              <a:gd name="connsiteX24" fmla="*/ 725221 w 1109226"/>
              <a:gd name="connsiteY24" fmla="*/ 353909 h 1109226"/>
              <a:gd name="connsiteX25" fmla="*/ 554614 w 1109226"/>
              <a:gd name="connsiteY25" fmla="*/ 183302 h 1109226"/>
              <a:gd name="connsiteX26" fmla="*/ 554613 w 1109226"/>
              <a:gd name="connsiteY26" fmla="*/ 0 h 1109226"/>
              <a:gd name="connsiteX27" fmla="*/ 1109226 w 1109226"/>
              <a:gd name="connsiteY27" fmla="*/ 554613 h 1109226"/>
              <a:gd name="connsiteX28" fmla="*/ 554613 w 1109226"/>
              <a:gd name="connsiteY28" fmla="*/ 1109226 h 1109226"/>
              <a:gd name="connsiteX29" fmla="*/ 0 w 1109226"/>
              <a:gd name="connsiteY29" fmla="*/ 554613 h 1109226"/>
              <a:gd name="connsiteX30" fmla="*/ 554613 w 1109226"/>
              <a:gd name="connsiteY30" fmla="*/ 0 h 1109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09226" h="1109226">
                <a:moveTo>
                  <a:pt x="620846" y="647387"/>
                </a:moveTo>
                <a:lnTo>
                  <a:pt x="755781" y="647387"/>
                </a:lnTo>
                <a:cubicBezTo>
                  <a:pt x="766368" y="647387"/>
                  <a:pt x="774951" y="655970"/>
                  <a:pt x="774951" y="666557"/>
                </a:cubicBezTo>
                <a:lnTo>
                  <a:pt x="774951" y="743232"/>
                </a:lnTo>
                <a:cubicBezTo>
                  <a:pt x="774951" y="753819"/>
                  <a:pt x="766368" y="762402"/>
                  <a:pt x="755781" y="762402"/>
                </a:cubicBezTo>
                <a:lnTo>
                  <a:pt x="620846" y="762402"/>
                </a:lnTo>
                <a:cubicBezTo>
                  <a:pt x="610259" y="762402"/>
                  <a:pt x="601676" y="753819"/>
                  <a:pt x="601676" y="743232"/>
                </a:cubicBezTo>
                <a:lnTo>
                  <a:pt x="601676" y="666557"/>
                </a:lnTo>
                <a:cubicBezTo>
                  <a:pt x="601676" y="655970"/>
                  <a:pt x="610259" y="647387"/>
                  <a:pt x="620846" y="647387"/>
                </a:cubicBezTo>
                <a:close/>
                <a:moveTo>
                  <a:pt x="404484" y="590994"/>
                </a:moveTo>
                <a:cubicBezTo>
                  <a:pt x="366072" y="590994"/>
                  <a:pt x="331297" y="606563"/>
                  <a:pt x="306125" y="631735"/>
                </a:cubicBezTo>
                <a:lnTo>
                  <a:pt x="277105" y="674777"/>
                </a:lnTo>
                <a:lnTo>
                  <a:pt x="276696" y="674777"/>
                </a:lnTo>
                <a:lnTo>
                  <a:pt x="186429" y="869195"/>
                </a:lnTo>
                <a:lnTo>
                  <a:pt x="404484" y="869195"/>
                </a:lnTo>
                <a:lnTo>
                  <a:pt x="705289" y="869196"/>
                </a:lnTo>
                <a:lnTo>
                  <a:pt x="705295" y="869195"/>
                </a:lnTo>
                <a:lnTo>
                  <a:pt x="922797" y="869195"/>
                </a:lnTo>
                <a:lnTo>
                  <a:pt x="833754" y="677414"/>
                </a:lnTo>
                <a:lnTo>
                  <a:pt x="833459" y="675951"/>
                </a:lnTo>
                <a:cubicBezTo>
                  <a:pt x="812342" y="626025"/>
                  <a:pt x="762907" y="590994"/>
                  <a:pt x="705289" y="590994"/>
                </a:cubicBezTo>
                <a:close/>
                <a:moveTo>
                  <a:pt x="554614" y="183302"/>
                </a:moveTo>
                <a:cubicBezTo>
                  <a:pt x="460390" y="183302"/>
                  <a:pt x="384007" y="259685"/>
                  <a:pt x="384007" y="353909"/>
                </a:cubicBezTo>
                <a:cubicBezTo>
                  <a:pt x="384007" y="448133"/>
                  <a:pt x="460390" y="524516"/>
                  <a:pt x="554614" y="524516"/>
                </a:cubicBezTo>
                <a:cubicBezTo>
                  <a:pt x="648838" y="524516"/>
                  <a:pt x="725221" y="448133"/>
                  <a:pt x="725221" y="353909"/>
                </a:cubicBezTo>
                <a:cubicBezTo>
                  <a:pt x="725221" y="259685"/>
                  <a:pt x="648838" y="183302"/>
                  <a:pt x="554614" y="183302"/>
                </a:cubicBezTo>
                <a:close/>
                <a:moveTo>
                  <a:pt x="554613" y="0"/>
                </a:moveTo>
                <a:cubicBezTo>
                  <a:pt x="860917" y="0"/>
                  <a:pt x="1109226" y="248309"/>
                  <a:pt x="1109226" y="554613"/>
                </a:cubicBezTo>
                <a:cubicBezTo>
                  <a:pt x="1109226" y="860917"/>
                  <a:pt x="860917" y="1109226"/>
                  <a:pt x="554613" y="1109226"/>
                </a:cubicBezTo>
                <a:cubicBezTo>
                  <a:pt x="248309" y="1109226"/>
                  <a:pt x="0" y="860917"/>
                  <a:pt x="0" y="554613"/>
                </a:cubicBezTo>
                <a:cubicBezTo>
                  <a:pt x="0" y="248309"/>
                  <a:pt x="248309" y="0"/>
                  <a:pt x="554613"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
        <p:nvSpPr>
          <p:cNvPr id="39" name="Freeform 147">
            <a:extLst>
              <a:ext uri="{FF2B5EF4-FFF2-40B4-BE49-F238E27FC236}">
                <a16:creationId xmlns:a16="http://schemas.microsoft.com/office/drawing/2014/main" id="{60500363-30DC-47CC-9438-EC49555066B3}"/>
              </a:ext>
            </a:extLst>
          </p:cNvPr>
          <p:cNvSpPr/>
          <p:nvPr/>
        </p:nvSpPr>
        <p:spPr bwMode="auto">
          <a:xfrm>
            <a:off x="4240918" y="1706151"/>
            <a:ext cx="662162" cy="662162"/>
          </a:xfrm>
          <a:custGeom>
            <a:avLst/>
            <a:gdLst>
              <a:gd name="connsiteX0" fmla="*/ 342901 w 685800"/>
              <a:gd name="connsiteY0" fmla="*/ 90172 h 685800"/>
              <a:gd name="connsiteX1" fmla="*/ 286989 w 685800"/>
              <a:gd name="connsiteY1" fmla="*/ 271110 h 685800"/>
              <a:gd name="connsiteX2" fmla="*/ 106051 w 685800"/>
              <a:gd name="connsiteY2" fmla="*/ 271109 h 685800"/>
              <a:gd name="connsiteX3" fmla="*/ 252433 w 685800"/>
              <a:gd name="connsiteY3" fmla="*/ 382934 h 685800"/>
              <a:gd name="connsiteX4" fmla="*/ 196519 w 685800"/>
              <a:gd name="connsiteY4" fmla="*/ 563872 h 685800"/>
              <a:gd name="connsiteX5" fmla="*/ 342901 w 685800"/>
              <a:gd name="connsiteY5" fmla="*/ 452045 h 685800"/>
              <a:gd name="connsiteX6" fmla="*/ 489282 w 685800"/>
              <a:gd name="connsiteY6" fmla="*/ 563872 h 685800"/>
              <a:gd name="connsiteX7" fmla="*/ 433368 w 685800"/>
              <a:gd name="connsiteY7" fmla="*/ 382934 h 685800"/>
              <a:gd name="connsiteX8" fmla="*/ 579750 w 685800"/>
              <a:gd name="connsiteY8" fmla="*/ 271109 h 685800"/>
              <a:gd name="connsiteX9" fmla="*/ 398812 w 685800"/>
              <a:gd name="connsiteY9" fmla="*/ 271110 h 685800"/>
              <a:gd name="connsiteX10" fmla="*/ 342900 w 685800"/>
              <a:gd name="connsiteY10" fmla="*/ 0 h 685800"/>
              <a:gd name="connsiteX11" fmla="*/ 685800 w 685800"/>
              <a:gd name="connsiteY11" fmla="*/ 342900 h 685800"/>
              <a:gd name="connsiteX12" fmla="*/ 342900 w 685800"/>
              <a:gd name="connsiteY12" fmla="*/ 685800 h 685800"/>
              <a:gd name="connsiteX13" fmla="*/ 0 w 685800"/>
              <a:gd name="connsiteY13" fmla="*/ 342900 h 685800"/>
              <a:gd name="connsiteX14" fmla="*/ 342900 w 685800"/>
              <a:gd name="connsiteY14" fmla="*/ 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5800" h="685800">
                <a:moveTo>
                  <a:pt x="342901" y="90172"/>
                </a:moveTo>
                <a:lnTo>
                  <a:pt x="286989" y="271110"/>
                </a:lnTo>
                <a:lnTo>
                  <a:pt x="106051" y="271109"/>
                </a:lnTo>
                <a:lnTo>
                  <a:pt x="252433" y="382934"/>
                </a:lnTo>
                <a:lnTo>
                  <a:pt x="196519" y="563872"/>
                </a:lnTo>
                <a:lnTo>
                  <a:pt x="342901" y="452045"/>
                </a:lnTo>
                <a:lnTo>
                  <a:pt x="489282" y="563872"/>
                </a:lnTo>
                <a:lnTo>
                  <a:pt x="433368" y="382934"/>
                </a:lnTo>
                <a:lnTo>
                  <a:pt x="579750" y="271109"/>
                </a:lnTo>
                <a:lnTo>
                  <a:pt x="398812" y="271110"/>
                </a:lnTo>
                <a:close/>
                <a:moveTo>
                  <a:pt x="342900" y="0"/>
                </a:moveTo>
                <a:cubicBezTo>
                  <a:pt x="532278" y="0"/>
                  <a:pt x="685800" y="153522"/>
                  <a:pt x="685800" y="342900"/>
                </a:cubicBezTo>
                <a:cubicBezTo>
                  <a:pt x="685800" y="532278"/>
                  <a:pt x="532278" y="685800"/>
                  <a:pt x="342900" y="685800"/>
                </a:cubicBezTo>
                <a:cubicBezTo>
                  <a:pt x="153522" y="685800"/>
                  <a:pt x="0" y="532278"/>
                  <a:pt x="0" y="342900"/>
                </a:cubicBezTo>
                <a:cubicBezTo>
                  <a:pt x="0" y="153522"/>
                  <a:pt x="153522" y="0"/>
                  <a:pt x="342900"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
        <p:nvSpPr>
          <p:cNvPr id="40" name="Freeform: Shape 39">
            <a:extLst>
              <a:ext uri="{FF2B5EF4-FFF2-40B4-BE49-F238E27FC236}">
                <a16:creationId xmlns:a16="http://schemas.microsoft.com/office/drawing/2014/main" id="{9B264920-1515-4388-8816-FDBC26F937C7}"/>
              </a:ext>
            </a:extLst>
          </p:cNvPr>
          <p:cNvSpPr>
            <a:spLocks noChangeAspect="1"/>
          </p:cNvSpPr>
          <p:nvPr/>
        </p:nvSpPr>
        <p:spPr bwMode="auto">
          <a:xfrm>
            <a:off x="1496719" y="3244825"/>
            <a:ext cx="662162" cy="662162"/>
          </a:xfrm>
          <a:custGeom>
            <a:avLst/>
            <a:gdLst>
              <a:gd name="connsiteX0" fmla="*/ 275683 w 914400"/>
              <a:gd name="connsiteY0" fmla="*/ 662533 h 914400"/>
              <a:gd name="connsiteX1" fmla="*/ 247811 w 914400"/>
              <a:gd name="connsiteY1" fmla="*/ 671215 h 914400"/>
              <a:gd name="connsiteX2" fmla="*/ 221043 w 914400"/>
              <a:gd name="connsiteY2" fmla="*/ 686151 h 914400"/>
              <a:gd name="connsiteX3" fmla="*/ 224205 w 914400"/>
              <a:gd name="connsiteY3" fmla="*/ 689984 h 914400"/>
              <a:gd name="connsiteX4" fmla="*/ 296280 w 914400"/>
              <a:gd name="connsiteY4" fmla="*/ 743840 h 914400"/>
              <a:gd name="connsiteX5" fmla="*/ 284629 w 914400"/>
              <a:gd name="connsiteY5" fmla="*/ 706254 h 914400"/>
              <a:gd name="connsiteX6" fmla="*/ 638709 w 914400"/>
              <a:gd name="connsiteY6" fmla="*/ 660498 h 914400"/>
              <a:gd name="connsiteX7" fmla="*/ 629347 w 914400"/>
              <a:gd name="connsiteY7" fmla="*/ 706254 h 914400"/>
              <a:gd name="connsiteX8" fmla="*/ 617697 w 914400"/>
              <a:gd name="connsiteY8" fmla="*/ 743839 h 914400"/>
              <a:gd name="connsiteX9" fmla="*/ 689771 w 914400"/>
              <a:gd name="connsiteY9" fmla="*/ 689984 h 914400"/>
              <a:gd name="connsiteX10" fmla="*/ 693239 w 914400"/>
              <a:gd name="connsiteY10" fmla="*/ 685780 h 914400"/>
              <a:gd name="connsiteX11" fmla="*/ 691583 w 914400"/>
              <a:gd name="connsiteY11" fmla="*/ 684567 h 914400"/>
              <a:gd name="connsiteX12" fmla="*/ 645043 w 914400"/>
              <a:gd name="connsiteY12" fmla="*/ 662388 h 914400"/>
              <a:gd name="connsiteX13" fmla="*/ 471676 w 914400"/>
              <a:gd name="connsiteY13" fmla="*/ 633231 h 914400"/>
              <a:gd name="connsiteX14" fmla="*/ 471422 w 914400"/>
              <a:gd name="connsiteY14" fmla="*/ 660474 h 914400"/>
              <a:gd name="connsiteX15" fmla="*/ 469979 w 914400"/>
              <a:gd name="connsiteY15" fmla="*/ 749182 h 914400"/>
              <a:gd name="connsiteX16" fmla="*/ 469088 w 914400"/>
              <a:gd name="connsiteY16" fmla="*/ 785185 h 914400"/>
              <a:gd name="connsiteX17" fmla="*/ 523334 w 914400"/>
              <a:gd name="connsiteY17" fmla="*/ 779717 h 914400"/>
              <a:gd name="connsiteX18" fmla="*/ 584744 w 914400"/>
              <a:gd name="connsiteY18" fmla="*/ 757312 h 914400"/>
              <a:gd name="connsiteX19" fmla="*/ 587837 w 914400"/>
              <a:gd name="connsiteY19" fmla="*/ 749539 h 914400"/>
              <a:gd name="connsiteX20" fmla="*/ 604265 w 914400"/>
              <a:gd name="connsiteY20" fmla="*/ 688961 h 914400"/>
              <a:gd name="connsiteX21" fmla="*/ 610846 w 914400"/>
              <a:gd name="connsiteY21" fmla="*/ 652190 h 914400"/>
              <a:gd name="connsiteX22" fmla="*/ 588606 w 914400"/>
              <a:gd name="connsiteY22" fmla="*/ 645557 h 914400"/>
              <a:gd name="connsiteX23" fmla="*/ 442293 w 914400"/>
              <a:gd name="connsiteY23" fmla="*/ 632564 h 914400"/>
              <a:gd name="connsiteX24" fmla="*/ 340573 w 914400"/>
              <a:gd name="connsiteY24" fmla="*/ 642316 h 914400"/>
              <a:gd name="connsiteX25" fmla="*/ 303435 w 914400"/>
              <a:gd name="connsiteY25" fmla="*/ 653887 h 914400"/>
              <a:gd name="connsiteX26" fmla="*/ 309711 w 914400"/>
              <a:gd name="connsiteY26" fmla="*/ 688961 h 914400"/>
              <a:gd name="connsiteX27" fmla="*/ 326140 w 914400"/>
              <a:gd name="connsiteY27" fmla="*/ 749537 h 914400"/>
              <a:gd name="connsiteX28" fmla="*/ 329232 w 914400"/>
              <a:gd name="connsiteY28" fmla="*/ 757313 h 914400"/>
              <a:gd name="connsiteX29" fmla="*/ 390642 w 914400"/>
              <a:gd name="connsiteY29" fmla="*/ 779717 h 914400"/>
              <a:gd name="connsiteX30" fmla="*/ 444888 w 914400"/>
              <a:gd name="connsiteY30" fmla="*/ 785185 h 914400"/>
              <a:gd name="connsiteX31" fmla="*/ 443997 w 914400"/>
              <a:gd name="connsiteY31" fmla="*/ 749182 h 914400"/>
              <a:gd name="connsiteX32" fmla="*/ 442552 w 914400"/>
              <a:gd name="connsiteY32" fmla="*/ 660474 h 914400"/>
              <a:gd name="connsiteX33" fmla="*/ 626706 w 914400"/>
              <a:gd name="connsiteY33" fmla="*/ 471950 h 914400"/>
              <a:gd name="connsiteX34" fmla="*/ 562234 w 914400"/>
              <a:gd name="connsiteY34" fmla="*/ 472550 h 914400"/>
              <a:gd name="connsiteX35" fmla="*/ 472607 w 914400"/>
              <a:gd name="connsiteY35" fmla="*/ 472820 h 914400"/>
              <a:gd name="connsiteX36" fmla="*/ 472337 w 914400"/>
              <a:gd name="connsiteY36" fmla="*/ 562448 h 914400"/>
              <a:gd name="connsiteX37" fmla="*/ 471960 w 914400"/>
              <a:gd name="connsiteY37" fmla="*/ 602704 h 914400"/>
              <a:gd name="connsiteX38" fmla="*/ 575194 w 914400"/>
              <a:gd name="connsiteY38" fmla="*/ 612273 h 914400"/>
              <a:gd name="connsiteX39" fmla="*/ 615695 w 914400"/>
              <a:gd name="connsiteY39" fmla="*/ 625095 h 914400"/>
              <a:gd name="connsiteX40" fmla="*/ 616714 w 914400"/>
              <a:gd name="connsiteY40" fmla="*/ 619396 h 914400"/>
              <a:gd name="connsiteX41" fmla="*/ 287270 w 914400"/>
              <a:gd name="connsiteY41" fmla="*/ 471950 h 914400"/>
              <a:gd name="connsiteX42" fmla="*/ 297261 w 914400"/>
              <a:gd name="connsiteY42" fmla="*/ 619395 h 914400"/>
              <a:gd name="connsiteX43" fmla="*/ 298243 w 914400"/>
              <a:gd name="connsiteY43" fmla="*/ 624875 h 914400"/>
              <a:gd name="connsiteX44" fmla="*/ 328342 w 914400"/>
              <a:gd name="connsiteY44" fmla="*/ 614441 h 914400"/>
              <a:gd name="connsiteX45" fmla="*/ 442010 w 914400"/>
              <a:gd name="connsiteY45" fmla="*/ 602277 h 914400"/>
              <a:gd name="connsiteX46" fmla="*/ 441639 w 914400"/>
              <a:gd name="connsiteY46" fmla="*/ 562448 h 914400"/>
              <a:gd name="connsiteX47" fmla="*/ 441369 w 914400"/>
              <a:gd name="connsiteY47" fmla="*/ 472820 h 914400"/>
              <a:gd name="connsiteX48" fmla="*/ 351740 w 914400"/>
              <a:gd name="connsiteY48" fmla="*/ 472550 h 914400"/>
              <a:gd name="connsiteX49" fmla="*/ 784361 w 914400"/>
              <a:gd name="connsiteY49" fmla="*/ 469316 h 914400"/>
              <a:gd name="connsiteX50" fmla="*/ 748967 w 914400"/>
              <a:gd name="connsiteY50" fmla="*/ 470192 h 914400"/>
              <a:gd name="connsiteX51" fmla="*/ 660260 w 914400"/>
              <a:gd name="connsiteY51" fmla="*/ 471637 h 914400"/>
              <a:gd name="connsiteX52" fmla="*/ 657042 w 914400"/>
              <a:gd name="connsiteY52" fmla="*/ 471666 h 914400"/>
              <a:gd name="connsiteX53" fmla="*/ 644617 w 914400"/>
              <a:gd name="connsiteY53" fmla="*/ 631625 h 914400"/>
              <a:gd name="connsiteX54" fmla="*/ 644113 w 914400"/>
              <a:gd name="connsiteY54" fmla="*/ 634092 h 914400"/>
              <a:gd name="connsiteX55" fmla="*/ 676566 w 914400"/>
              <a:gd name="connsiteY55" fmla="*/ 644364 h 914400"/>
              <a:gd name="connsiteX56" fmla="*/ 711360 w 914400"/>
              <a:gd name="connsiteY56" fmla="*/ 663819 h 914400"/>
              <a:gd name="connsiteX57" fmla="*/ 729969 w 914400"/>
              <a:gd name="connsiteY57" fmla="*/ 641262 h 914400"/>
              <a:gd name="connsiteX58" fmla="*/ 771392 w 914400"/>
              <a:gd name="connsiteY58" fmla="*/ 555096 h 914400"/>
              <a:gd name="connsiteX59" fmla="*/ 129614 w 914400"/>
              <a:gd name="connsiteY59" fmla="*/ 469316 h 914400"/>
              <a:gd name="connsiteX60" fmla="*/ 142584 w 914400"/>
              <a:gd name="connsiteY60" fmla="*/ 555096 h 914400"/>
              <a:gd name="connsiteX61" fmla="*/ 184006 w 914400"/>
              <a:gd name="connsiteY61" fmla="*/ 641262 h 914400"/>
              <a:gd name="connsiteX62" fmla="*/ 202969 w 914400"/>
              <a:gd name="connsiteY62" fmla="*/ 664243 h 914400"/>
              <a:gd name="connsiteX63" fmla="*/ 226114 w 914400"/>
              <a:gd name="connsiteY63" fmla="*/ 649880 h 914400"/>
              <a:gd name="connsiteX64" fmla="*/ 269982 w 914400"/>
              <a:gd name="connsiteY64" fmla="*/ 634673 h 914400"/>
              <a:gd name="connsiteX65" fmla="*/ 269358 w 914400"/>
              <a:gd name="connsiteY65" fmla="*/ 631625 h 914400"/>
              <a:gd name="connsiteX66" fmla="*/ 256934 w 914400"/>
              <a:gd name="connsiteY66" fmla="*/ 471666 h 914400"/>
              <a:gd name="connsiteX67" fmla="*/ 253714 w 914400"/>
              <a:gd name="connsiteY67" fmla="*/ 471637 h 914400"/>
              <a:gd name="connsiteX68" fmla="*/ 165008 w 914400"/>
              <a:gd name="connsiteY68" fmla="*/ 470192 h 914400"/>
              <a:gd name="connsiteX69" fmla="*/ 298558 w 914400"/>
              <a:gd name="connsiteY69" fmla="*/ 289636 h 914400"/>
              <a:gd name="connsiteX70" fmla="*/ 295229 w 914400"/>
              <a:gd name="connsiteY70" fmla="*/ 310517 h 914400"/>
              <a:gd name="connsiteX71" fmla="*/ 287469 w 914400"/>
              <a:gd name="connsiteY71" fmla="*/ 442451 h 914400"/>
              <a:gd name="connsiteX72" fmla="*/ 351740 w 914400"/>
              <a:gd name="connsiteY72" fmla="*/ 441853 h 914400"/>
              <a:gd name="connsiteX73" fmla="*/ 441391 w 914400"/>
              <a:gd name="connsiteY73" fmla="*/ 441582 h 914400"/>
              <a:gd name="connsiteX74" fmla="*/ 441978 w 914400"/>
              <a:gd name="connsiteY74" fmla="*/ 312121 h 914400"/>
              <a:gd name="connsiteX75" fmla="*/ 328342 w 914400"/>
              <a:gd name="connsiteY75" fmla="*/ 299962 h 914400"/>
              <a:gd name="connsiteX76" fmla="*/ 615381 w 914400"/>
              <a:gd name="connsiteY76" fmla="*/ 289406 h 914400"/>
              <a:gd name="connsiteX77" fmla="*/ 575194 w 914400"/>
              <a:gd name="connsiteY77" fmla="*/ 302127 h 914400"/>
              <a:gd name="connsiteX78" fmla="*/ 471995 w 914400"/>
              <a:gd name="connsiteY78" fmla="*/ 311694 h 914400"/>
              <a:gd name="connsiteX79" fmla="*/ 472583 w 914400"/>
              <a:gd name="connsiteY79" fmla="*/ 441582 h 914400"/>
              <a:gd name="connsiteX80" fmla="*/ 562234 w 914400"/>
              <a:gd name="connsiteY80" fmla="*/ 441853 h 914400"/>
              <a:gd name="connsiteX81" fmla="*/ 626506 w 914400"/>
              <a:gd name="connsiteY81" fmla="*/ 442451 h 914400"/>
              <a:gd name="connsiteX82" fmla="*/ 618748 w 914400"/>
              <a:gd name="connsiteY82" fmla="*/ 310517 h 914400"/>
              <a:gd name="connsiteX83" fmla="*/ 710006 w 914400"/>
              <a:gd name="connsiteY83" fmla="*/ 251341 h 914400"/>
              <a:gd name="connsiteX84" fmla="*/ 676566 w 914400"/>
              <a:gd name="connsiteY84" fmla="*/ 270037 h 914400"/>
              <a:gd name="connsiteX85" fmla="*/ 643668 w 914400"/>
              <a:gd name="connsiteY85" fmla="*/ 280452 h 914400"/>
              <a:gd name="connsiteX86" fmla="*/ 646968 w 914400"/>
              <a:gd name="connsiteY86" fmla="*/ 298390 h 914400"/>
              <a:gd name="connsiteX87" fmla="*/ 656721 w 914400"/>
              <a:gd name="connsiteY87" fmla="*/ 442733 h 914400"/>
              <a:gd name="connsiteX88" fmla="*/ 660260 w 914400"/>
              <a:gd name="connsiteY88" fmla="*/ 442766 h 914400"/>
              <a:gd name="connsiteX89" fmla="*/ 748967 w 914400"/>
              <a:gd name="connsiteY89" fmla="*/ 444210 h 914400"/>
              <a:gd name="connsiteX90" fmla="*/ 785125 w 914400"/>
              <a:gd name="connsiteY90" fmla="*/ 445106 h 914400"/>
              <a:gd name="connsiteX91" fmla="*/ 781051 w 914400"/>
              <a:gd name="connsiteY91" fmla="*/ 398925 h 914400"/>
              <a:gd name="connsiteX92" fmla="*/ 749263 w 914400"/>
              <a:gd name="connsiteY92" fmla="*/ 305557 h 914400"/>
              <a:gd name="connsiteX93" fmla="*/ 204249 w 914400"/>
              <a:gd name="connsiteY93" fmla="*/ 250953 h 914400"/>
              <a:gd name="connsiteX94" fmla="*/ 164712 w 914400"/>
              <a:gd name="connsiteY94" fmla="*/ 305557 h 914400"/>
              <a:gd name="connsiteX95" fmla="*/ 132924 w 914400"/>
              <a:gd name="connsiteY95" fmla="*/ 398925 h 914400"/>
              <a:gd name="connsiteX96" fmla="*/ 128849 w 914400"/>
              <a:gd name="connsiteY96" fmla="*/ 445106 h 914400"/>
              <a:gd name="connsiteX97" fmla="*/ 165008 w 914400"/>
              <a:gd name="connsiteY97" fmla="*/ 444210 h 914400"/>
              <a:gd name="connsiteX98" fmla="*/ 253714 w 914400"/>
              <a:gd name="connsiteY98" fmla="*/ 442766 h 914400"/>
              <a:gd name="connsiteX99" fmla="*/ 257254 w 914400"/>
              <a:gd name="connsiteY99" fmla="*/ 442733 h 914400"/>
              <a:gd name="connsiteX100" fmla="*/ 267008 w 914400"/>
              <a:gd name="connsiteY100" fmla="*/ 298390 h 914400"/>
              <a:gd name="connsiteX101" fmla="*/ 270413 w 914400"/>
              <a:gd name="connsiteY101" fmla="*/ 279880 h 914400"/>
              <a:gd name="connsiteX102" fmla="*/ 226114 w 914400"/>
              <a:gd name="connsiteY102" fmla="*/ 264522 h 914400"/>
              <a:gd name="connsiteX103" fmla="*/ 618293 w 914400"/>
              <a:gd name="connsiteY103" fmla="*/ 170695 h 914400"/>
              <a:gd name="connsiteX104" fmla="*/ 633709 w 914400"/>
              <a:gd name="connsiteY104" fmla="*/ 226304 h 914400"/>
              <a:gd name="connsiteX105" fmla="*/ 638562 w 914400"/>
              <a:gd name="connsiteY105" fmla="*/ 252693 h 914400"/>
              <a:gd name="connsiteX106" fmla="*/ 655210 w 914400"/>
              <a:gd name="connsiteY106" fmla="*/ 247979 h 914400"/>
              <a:gd name="connsiteX107" fmla="*/ 691583 w 914400"/>
              <a:gd name="connsiteY107" fmla="*/ 229835 h 914400"/>
              <a:gd name="connsiteX108" fmla="*/ 693447 w 914400"/>
              <a:gd name="connsiteY108" fmla="*/ 228471 h 914400"/>
              <a:gd name="connsiteX109" fmla="*/ 692546 w 914400"/>
              <a:gd name="connsiteY109" fmla="*/ 227226 h 914400"/>
              <a:gd name="connsiteX110" fmla="*/ 295682 w 914400"/>
              <a:gd name="connsiteY110" fmla="*/ 170694 h 914400"/>
              <a:gd name="connsiteX111" fmla="*/ 221429 w 914400"/>
              <a:gd name="connsiteY111" fmla="*/ 227226 h 914400"/>
              <a:gd name="connsiteX112" fmla="*/ 220789 w 914400"/>
              <a:gd name="connsiteY112" fmla="*/ 228109 h 914400"/>
              <a:gd name="connsiteX113" fmla="*/ 247811 w 914400"/>
              <a:gd name="connsiteY113" fmla="*/ 243186 h 914400"/>
              <a:gd name="connsiteX114" fmla="*/ 275571 w 914400"/>
              <a:gd name="connsiteY114" fmla="*/ 251834 h 914400"/>
              <a:gd name="connsiteX115" fmla="*/ 280267 w 914400"/>
              <a:gd name="connsiteY115" fmla="*/ 226304 h 914400"/>
              <a:gd name="connsiteX116" fmla="*/ 469086 w 914400"/>
              <a:gd name="connsiteY116" fmla="*/ 129215 h 914400"/>
              <a:gd name="connsiteX117" fmla="*/ 469979 w 914400"/>
              <a:gd name="connsiteY117" fmla="*/ 165222 h 914400"/>
              <a:gd name="connsiteX118" fmla="*/ 471657 w 914400"/>
              <a:gd name="connsiteY118" fmla="*/ 281556 h 914400"/>
              <a:gd name="connsiteX119" fmla="*/ 563726 w 914400"/>
              <a:gd name="connsiteY119" fmla="*/ 273886 h 914400"/>
              <a:gd name="connsiteX120" fmla="*/ 610782 w 914400"/>
              <a:gd name="connsiteY120" fmla="*/ 260560 h 914400"/>
              <a:gd name="connsiteX121" fmla="*/ 608132 w 914400"/>
              <a:gd name="connsiteY121" fmla="*/ 243937 h 914400"/>
              <a:gd name="connsiteX122" fmla="*/ 593909 w 914400"/>
              <a:gd name="connsiteY122" fmla="*/ 184614 h 914400"/>
              <a:gd name="connsiteX123" fmla="*/ 584479 w 914400"/>
              <a:gd name="connsiteY123" fmla="*/ 157202 h 914400"/>
              <a:gd name="connsiteX124" fmla="*/ 523334 w 914400"/>
              <a:gd name="connsiteY124" fmla="*/ 134683 h 914400"/>
              <a:gd name="connsiteX125" fmla="*/ 444888 w 914400"/>
              <a:gd name="connsiteY125" fmla="*/ 129215 h 914400"/>
              <a:gd name="connsiteX126" fmla="*/ 390642 w 914400"/>
              <a:gd name="connsiteY126" fmla="*/ 134683 h 914400"/>
              <a:gd name="connsiteX127" fmla="*/ 329498 w 914400"/>
              <a:gd name="connsiteY127" fmla="*/ 157202 h 914400"/>
              <a:gd name="connsiteX128" fmla="*/ 320067 w 914400"/>
              <a:gd name="connsiteY128" fmla="*/ 184614 h 914400"/>
              <a:gd name="connsiteX129" fmla="*/ 305843 w 914400"/>
              <a:gd name="connsiteY129" fmla="*/ 243937 h 914400"/>
              <a:gd name="connsiteX130" fmla="*/ 303211 w 914400"/>
              <a:gd name="connsiteY130" fmla="*/ 260445 h 914400"/>
              <a:gd name="connsiteX131" fmla="*/ 340573 w 914400"/>
              <a:gd name="connsiteY131" fmla="*/ 272085 h 914400"/>
              <a:gd name="connsiteX132" fmla="*/ 442314 w 914400"/>
              <a:gd name="connsiteY132" fmla="*/ 281840 h 914400"/>
              <a:gd name="connsiteX133" fmla="*/ 443997 w 914400"/>
              <a:gd name="connsiteY133" fmla="*/ 165222 h 914400"/>
              <a:gd name="connsiteX134" fmla="*/ 457200 w 914400"/>
              <a:gd name="connsiteY134" fmla="*/ 0 h 914400"/>
              <a:gd name="connsiteX135" fmla="*/ 914400 w 914400"/>
              <a:gd name="connsiteY135" fmla="*/ 457200 h 914400"/>
              <a:gd name="connsiteX136" fmla="*/ 457200 w 914400"/>
              <a:gd name="connsiteY136" fmla="*/ 914400 h 914400"/>
              <a:gd name="connsiteX137" fmla="*/ 0 w 914400"/>
              <a:gd name="connsiteY137" fmla="*/ 457200 h 914400"/>
              <a:gd name="connsiteX138" fmla="*/ 457200 w 914400"/>
              <a:gd name="connsiteY138"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914400" h="914400">
                <a:moveTo>
                  <a:pt x="275683" y="662533"/>
                </a:moveTo>
                <a:lnTo>
                  <a:pt x="247811" y="671215"/>
                </a:lnTo>
                <a:lnTo>
                  <a:pt x="221043" y="686151"/>
                </a:lnTo>
                <a:lnTo>
                  <a:pt x="224205" y="689984"/>
                </a:lnTo>
                <a:lnTo>
                  <a:pt x="296280" y="743840"/>
                </a:lnTo>
                <a:lnTo>
                  <a:pt x="284629" y="706254"/>
                </a:lnTo>
                <a:close/>
                <a:moveTo>
                  <a:pt x="638709" y="660498"/>
                </a:moveTo>
                <a:lnTo>
                  <a:pt x="629347" y="706254"/>
                </a:lnTo>
                <a:lnTo>
                  <a:pt x="617697" y="743839"/>
                </a:lnTo>
                <a:lnTo>
                  <a:pt x="689771" y="689984"/>
                </a:lnTo>
                <a:lnTo>
                  <a:pt x="693239" y="685780"/>
                </a:lnTo>
                <a:lnTo>
                  <a:pt x="691583" y="684567"/>
                </a:lnTo>
                <a:cubicBezTo>
                  <a:pt x="677950" y="676379"/>
                  <a:pt x="662322" y="668937"/>
                  <a:pt x="645043" y="662388"/>
                </a:cubicBezTo>
                <a:close/>
                <a:moveTo>
                  <a:pt x="471676" y="633231"/>
                </a:moveTo>
                <a:lnTo>
                  <a:pt x="471422" y="660474"/>
                </a:lnTo>
                <a:cubicBezTo>
                  <a:pt x="471027" y="691714"/>
                  <a:pt x="470542" y="721399"/>
                  <a:pt x="469979" y="749182"/>
                </a:cubicBezTo>
                <a:lnTo>
                  <a:pt x="469088" y="785185"/>
                </a:lnTo>
                <a:lnTo>
                  <a:pt x="523334" y="779717"/>
                </a:lnTo>
                <a:lnTo>
                  <a:pt x="584744" y="757312"/>
                </a:lnTo>
                <a:lnTo>
                  <a:pt x="587837" y="749539"/>
                </a:lnTo>
                <a:cubicBezTo>
                  <a:pt x="593917" y="731025"/>
                  <a:pt x="599423" y="710743"/>
                  <a:pt x="604265" y="688961"/>
                </a:cubicBezTo>
                <a:lnTo>
                  <a:pt x="610846" y="652190"/>
                </a:lnTo>
                <a:lnTo>
                  <a:pt x="588606" y="645557"/>
                </a:lnTo>
                <a:close/>
                <a:moveTo>
                  <a:pt x="442293" y="632564"/>
                </a:moveTo>
                <a:lnTo>
                  <a:pt x="340573" y="642316"/>
                </a:lnTo>
                <a:lnTo>
                  <a:pt x="303435" y="653887"/>
                </a:lnTo>
                <a:lnTo>
                  <a:pt x="309711" y="688961"/>
                </a:lnTo>
                <a:cubicBezTo>
                  <a:pt x="314552" y="710741"/>
                  <a:pt x="320060" y="731025"/>
                  <a:pt x="326140" y="749537"/>
                </a:cubicBezTo>
                <a:lnTo>
                  <a:pt x="329232" y="757313"/>
                </a:lnTo>
                <a:lnTo>
                  <a:pt x="390642" y="779717"/>
                </a:lnTo>
                <a:lnTo>
                  <a:pt x="444888" y="785185"/>
                </a:lnTo>
                <a:lnTo>
                  <a:pt x="443997" y="749182"/>
                </a:lnTo>
                <a:cubicBezTo>
                  <a:pt x="443434" y="721399"/>
                  <a:pt x="442948" y="691714"/>
                  <a:pt x="442552" y="660474"/>
                </a:cubicBezTo>
                <a:close/>
                <a:moveTo>
                  <a:pt x="626706" y="471950"/>
                </a:moveTo>
                <a:lnTo>
                  <a:pt x="562234" y="472550"/>
                </a:lnTo>
                <a:lnTo>
                  <a:pt x="472607" y="472820"/>
                </a:lnTo>
                <a:lnTo>
                  <a:pt x="472337" y="562448"/>
                </a:lnTo>
                <a:lnTo>
                  <a:pt x="471960" y="602704"/>
                </a:lnTo>
                <a:lnTo>
                  <a:pt x="575194" y="612273"/>
                </a:lnTo>
                <a:lnTo>
                  <a:pt x="615695" y="625095"/>
                </a:lnTo>
                <a:lnTo>
                  <a:pt x="616714" y="619396"/>
                </a:lnTo>
                <a:close/>
                <a:moveTo>
                  <a:pt x="287270" y="471950"/>
                </a:moveTo>
                <a:lnTo>
                  <a:pt x="297261" y="619395"/>
                </a:lnTo>
                <a:lnTo>
                  <a:pt x="298243" y="624875"/>
                </a:lnTo>
                <a:lnTo>
                  <a:pt x="328342" y="614441"/>
                </a:lnTo>
                <a:lnTo>
                  <a:pt x="442010" y="602277"/>
                </a:lnTo>
                <a:lnTo>
                  <a:pt x="441639" y="562448"/>
                </a:lnTo>
                <a:lnTo>
                  <a:pt x="441369" y="472820"/>
                </a:lnTo>
                <a:lnTo>
                  <a:pt x="351740" y="472550"/>
                </a:lnTo>
                <a:close/>
                <a:moveTo>
                  <a:pt x="784361" y="469316"/>
                </a:moveTo>
                <a:lnTo>
                  <a:pt x="748967" y="470192"/>
                </a:lnTo>
                <a:cubicBezTo>
                  <a:pt x="721185" y="470755"/>
                  <a:pt x="691498" y="471241"/>
                  <a:pt x="660260" y="471637"/>
                </a:cubicBezTo>
                <a:lnTo>
                  <a:pt x="657042" y="471666"/>
                </a:lnTo>
                <a:lnTo>
                  <a:pt x="644617" y="631625"/>
                </a:lnTo>
                <a:lnTo>
                  <a:pt x="644113" y="634092"/>
                </a:lnTo>
                <a:lnTo>
                  <a:pt x="676566" y="644364"/>
                </a:lnTo>
                <a:lnTo>
                  <a:pt x="711360" y="663819"/>
                </a:lnTo>
                <a:lnTo>
                  <a:pt x="729969" y="641262"/>
                </a:lnTo>
                <a:cubicBezTo>
                  <a:pt x="747717" y="614991"/>
                  <a:pt x="761773" y="586021"/>
                  <a:pt x="771392" y="555096"/>
                </a:cubicBezTo>
                <a:close/>
                <a:moveTo>
                  <a:pt x="129614" y="469316"/>
                </a:moveTo>
                <a:lnTo>
                  <a:pt x="142584" y="555096"/>
                </a:lnTo>
                <a:cubicBezTo>
                  <a:pt x="152202" y="586021"/>
                  <a:pt x="166257" y="614991"/>
                  <a:pt x="184006" y="641262"/>
                </a:cubicBezTo>
                <a:lnTo>
                  <a:pt x="202969" y="664243"/>
                </a:lnTo>
                <a:lnTo>
                  <a:pt x="226114" y="649880"/>
                </a:lnTo>
                <a:lnTo>
                  <a:pt x="269982" y="634673"/>
                </a:lnTo>
                <a:lnTo>
                  <a:pt x="269358" y="631625"/>
                </a:lnTo>
                <a:lnTo>
                  <a:pt x="256934" y="471666"/>
                </a:lnTo>
                <a:lnTo>
                  <a:pt x="253714" y="471637"/>
                </a:lnTo>
                <a:cubicBezTo>
                  <a:pt x="222476" y="471241"/>
                  <a:pt x="192789" y="470755"/>
                  <a:pt x="165008" y="470192"/>
                </a:cubicBezTo>
                <a:close/>
                <a:moveTo>
                  <a:pt x="298558" y="289636"/>
                </a:moveTo>
                <a:lnTo>
                  <a:pt x="295229" y="310517"/>
                </a:lnTo>
                <a:lnTo>
                  <a:pt x="287469" y="442451"/>
                </a:lnTo>
                <a:lnTo>
                  <a:pt x="351740" y="441853"/>
                </a:lnTo>
                <a:lnTo>
                  <a:pt x="441391" y="441582"/>
                </a:lnTo>
                <a:lnTo>
                  <a:pt x="441978" y="312121"/>
                </a:lnTo>
                <a:lnTo>
                  <a:pt x="328342" y="299962"/>
                </a:lnTo>
                <a:close/>
                <a:moveTo>
                  <a:pt x="615381" y="289406"/>
                </a:moveTo>
                <a:lnTo>
                  <a:pt x="575194" y="302127"/>
                </a:lnTo>
                <a:lnTo>
                  <a:pt x="471995" y="311694"/>
                </a:lnTo>
                <a:lnTo>
                  <a:pt x="472583" y="441582"/>
                </a:lnTo>
                <a:lnTo>
                  <a:pt x="562234" y="441853"/>
                </a:lnTo>
                <a:lnTo>
                  <a:pt x="626506" y="442451"/>
                </a:lnTo>
                <a:lnTo>
                  <a:pt x="618748" y="310517"/>
                </a:lnTo>
                <a:close/>
                <a:moveTo>
                  <a:pt x="710006" y="251341"/>
                </a:moveTo>
                <a:lnTo>
                  <a:pt x="676566" y="270037"/>
                </a:lnTo>
                <a:lnTo>
                  <a:pt x="643668" y="280452"/>
                </a:lnTo>
                <a:lnTo>
                  <a:pt x="646968" y="298390"/>
                </a:lnTo>
                <a:lnTo>
                  <a:pt x="656721" y="442733"/>
                </a:lnTo>
                <a:lnTo>
                  <a:pt x="660260" y="442766"/>
                </a:lnTo>
                <a:cubicBezTo>
                  <a:pt x="691498" y="443163"/>
                  <a:pt x="721185" y="443647"/>
                  <a:pt x="748967" y="444210"/>
                </a:cubicBezTo>
                <a:lnTo>
                  <a:pt x="785125" y="445106"/>
                </a:lnTo>
                <a:lnTo>
                  <a:pt x="781051" y="398925"/>
                </a:lnTo>
                <a:cubicBezTo>
                  <a:pt x="775137" y="365824"/>
                  <a:pt x="764279" y="334438"/>
                  <a:pt x="749263" y="305557"/>
                </a:cubicBezTo>
                <a:close/>
                <a:moveTo>
                  <a:pt x="204249" y="250953"/>
                </a:moveTo>
                <a:lnTo>
                  <a:pt x="164712" y="305557"/>
                </a:lnTo>
                <a:cubicBezTo>
                  <a:pt x="149698" y="334438"/>
                  <a:pt x="138837" y="365824"/>
                  <a:pt x="132924" y="398925"/>
                </a:cubicBezTo>
                <a:lnTo>
                  <a:pt x="128849" y="445106"/>
                </a:lnTo>
                <a:lnTo>
                  <a:pt x="165008" y="444210"/>
                </a:lnTo>
                <a:cubicBezTo>
                  <a:pt x="192789" y="443647"/>
                  <a:pt x="222476" y="443163"/>
                  <a:pt x="253714" y="442766"/>
                </a:cubicBezTo>
                <a:lnTo>
                  <a:pt x="257254" y="442733"/>
                </a:lnTo>
                <a:lnTo>
                  <a:pt x="267008" y="298390"/>
                </a:lnTo>
                <a:lnTo>
                  <a:pt x="270413" y="279880"/>
                </a:lnTo>
                <a:lnTo>
                  <a:pt x="226114" y="264522"/>
                </a:lnTo>
                <a:close/>
                <a:moveTo>
                  <a:pt x="618293" y="170695"/>
                </a:moveTo>
                <a:lnTo>
                  <a:pt x="633709" y="226304"/>
                </a:lnTo>
                <a:lnTo>
                  <a:pt x="638562" y="252693"/>
                </a:lnTo>
                <a:lnTo>
                  <a:pt x="655210" y="247979"/>
                </a:lnTo>
                <a:cubicBezTo>
                  <a:pt x="668494" y="242458"/>
                  <a:pt x="680678" y="236387"/>
                  <a:pt x="691583" y="229835"/>
                </a:cubicBezTo>
                <a:lnTo>
                  <a:pt x="693447" y="228471"/>
                </a:lnTo>
                <a:lnTo>
                  <a:pt x="692546" y="227226"/>
                </a:lnTo>
                <a:close/>
                <a:moveTo>
                  <a:pt x="295682" y="170694"/>
                </a:moveTo>
                <a:lnTo>
                  <a:pt x="221429" y="227226"/>
                </a:lnTo>
                <a:lnTo>
                  <a:pt x="220789" y="228109"/>
                </a:lnTo>
                <a:lnTo>
                  <a:pt x="247811" y="243186"/>
                </a:lnTo>
                <a:lnTo>
                  <a:pt x="275571" y="251834"/>
                </a:lnTo>
                <a:lnTo>
                  <a:pt x="280267" y="226304"/>
                </a:lnTo>
                <a:close/>
                <a:moveTo>
                  <a:pt x="469086" y="129215"/>
                </a:moveTo>
                <a:lnTo>
                  <a:pt x="469979" y="165222"/>
                </a:lnTo>
                <a:lnTo>
                  <a:pt x="471657" y="281556"/>
                </a:lnTo>
                <a:lnTo>
                  <a:pt x="563726" y="273886"/>
                </a:lnTo>
                <a:lnTo>
                  <a:pt x="610782" y="260560"/>
                </a:lnTo>
                <a:lnTo>
                  <a:pt x="608132" y="243937"/>
                </a:lnTo>
                <a:cubicBezTo>
                  <a:pt x="603971" y="222876"/>
                  <a:pt x="599206" y="203023"/>
                  <a:pt x="593909" y="184614"/>
                </a:cubicBezTo>
                <a:lnTo>
                  <a:pt x="584479" y="157202"/>
                </a:lnTo>
                <a:lnTo>
                  <a:pt x="523334" y="134683"/>
                </a:lnTo>
                <a:close/>
                <a:moveTo>
                  <a:pt x="444888" y="129215"/>
                </a:moveTo>
                <a:lnTo>
                  <a:pt x="390642" y="134683"/>
                </a:lnTo>
                <a:lnTo>
                  <a:pt x="329498" y="157202"/>
                </a:lnTo>
                <a:lnTo>
                  <a:pt x="320067" y="184614"/>
                </a:lnTo>
                <a:cubicBezTo>
                  <a:pt x="314769" y="203023"/>
                  <a:pt x="310006" y="222874"/>
                  <a:pt x="305843" y="243937"/>
                </a:cubicBezTo>
                <a:lnTo>
                  <a:pt x="303211" y="260445"/>
                </a:lnTo>
                <a:lnTo>
                  <a:pt x="340573" y="272085"/>
                </a:lnTo>
                <a:lnTo>
                  <a:pt x="442314" y="281840"/>
                </a:lnTo>
                <a:lnTo>
                  <a:pt x="443997" y="165222"/>
                </a:lnTo>
                <a:close/>
                <a:moveTo>
                  <a:pt x="457200" y="0"/>
                </a:moveTo>
                <a:cubicBezTo>
                  <a:pt x="709705" y="0"/>
                  <a:pt x="914400" y="204695"/>
                  <a:pt x="914400" y="457200"/>
                </a:cubicBezTo>
                <a:cubicBezTo>
                  <a:pt x="914400" y="709705"/>
                  <a:pt x="709705" y="914400"/>
                  <a:pt x="457200" y="914400"/>
                </a:cubicBezTo>
                <a:cubicBezTo>
                  <a:pt x="204695" y="914400"/>
                  <a:pt x="0" y="709705"/>
                  <a:pt x="0" y="457200"/>
                </a:cubicBezTo>
                <a:cubicBezTo>
                  <a:pt x="0" y="204695"/>
                  <a:pt x="204695" y="0"/>
                  <a:pt x="457200"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WHERE WE ARE - </a:t>
            </a:r>
            <a:r>
              <a:rPr lang="en" sz="2400" dirty="0">
                <a:highlight>
                  <a:schemeClr val="accent2"/>
                </a:highlight>
              </a:rPr>
              <a:t>4,000 EMPLOYEES</a:t>
            </a:r>
            <a:endParaRPr sz="2400" dirty="0">
              <a:highlight>
                <a:schemeClr val="accent2"/>
              </a:highlight>
            </a:endParaRPr>
          </a:p>
        </p:txBody>
      </p:sp>
      <p:pic>
        <p:nvPicPr>
          <p:cNvPr id="5" name="Picture 4">
            <a:extLst>
              <a:ext uri="{FF2B5EF4-FFF2-40B4-BE49-F238E27FC236}">
                <a16:creationId xmlns:a16="http://schemas.microsoft.com/office/drawing/2014/main" id="{AEF7011F-E280-42BE-94AD-C1F8BAFD6144}"/>
              </a:ext>
            </a:extLst>
          </p:cNvPr>
          <p:cNvPicPr>
            <a:picLocks noChangeAspect="1"/>
          </p:cNvPicPr>
          <p:nvPr/>
        </p:nvPicPr>
        <p:blipFill>
          <a:blip r:embed="rId3"/>
          <a:stretch>
            <a:fillRect/>
          </a:stretch>
        </p:blipFill>
        <p:spPr>
          <a:xfrm>
            <a:off x="487500" y="1252611"/>
            <a:ext cx="8313600" cy="3596218"/>
          </a:xfrm>
          <a:prstGeom prst="rect">
            <a:avLst/>
          </a:prstGeom>
        </p:spPr>
      </p:pic>
    </p:spTree>
  </p:cSld>
  <p:clrMapOvr>
    <a:masterClrMapping/>
  </p:clrMapOvr>
</p:sld>
</file>

<file path=ppt/theme/theme1.xml><?xml version="1.0" encoding="utf-8"?>
<a:theme xmlns:a="http://schemas.openxmlformats.org/drawingml/2006/main" name="Blue Grid Interface &amp; Sticky Notes Company Profile by Slidesgo">
  <a:themeElements>
    <a:clrScheme name="Simple Light">
      <a:dk1>
        <a:srgbClr val="000000"/>
      </a:dk1>
      <a:lt1>
        <a:srgbClr val="FFFFFF"/>
      </a:lt1>
      <a:dk2>
        <a:srgbClr val="AA2FE6"/>
      </a:dk2>
      <a:lt2>
        <a:srgbClr val="FF7ACD"/>
      </a:lt2>
      <a:accent1>
        <a:srgbClr val="FFA27A"/>
      </a:accent1>
      <a:accent2>
        <a:srgbClr val="FFDF6D"/>
      </a:accent2>
      <a:accent3>
        <a:srgbClr val="8FFFC1"/>
      </a:accent3>
      <a:accent4>
        <a:srgbClr val="24069D"/>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421</TotalTime>
  <Words>1451</Words>
  <Application>Microsoft Office PowerPoint</Application>
  <PresentationFormat>On-screen Show (16:9)</PresentationFormat>
  <Paragraphs>136</Paragraphs>
  <Slides>18</Slides>
  <Notes>18</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Roboto Condensed Light</vt:lpstr>
      <vt:lpstr>Arial</vt:lpstr>
      <vt:lpstr>Calibri</vt:lpstr>
      <vt:lpstr>Miriam Libre</vt:lpstr>
      <vt:lpstr>Krona One</vt:lpstr>
      <vt:lpstr>Wingdings</vt:lpstr>
      <vt:lpstr>Blue Grid Interface &amp; Sticky Notes Company Profile by Slidesgo</vt:lpstr>
      <vt:lpstr>WELCOME TO  HYLAND!</vt:lpstr>
      <vt:lpstr>TABLE OF CONTENTS</vt:lpstr>
      <vt:lpstr>WHAT WE DO</vt:lpstr>
      <vt:lpstr>What We Do</vt:lpstr>
      <vt:lpstr>PowerPoint Presentation</vt:lpstr>
      <vt:lpstr>ABOUT HYLAND</vt:lpstr>
      <vt:lpstr>PowerPoint Presentation</vt:lpstr>
      <vt:lpstr>ABOUT HYLAND</vt:lpstr>
      <vt:lpstr>WHERE WE ARE - 4,000 EMPLOYEES</vt:lpstr>
      <vt:lpstr>WHO WE ARE</vt:lpstr>
      <vt:lpstr>CULTURE</vt:lpstr>
      <vt:lpstr>PowerPoint Presentation</vt:lpstr>
      <vt:lpstr>HOW DO YOU FIT IN?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GRID INTERFACE &amp; STICKY NOTES COMPANY PROFILE</dc:title>
  <dc:creator>Marissa Dilisio</dc:creator>
  <cp:lastModifiedBy>Joseph</cp:lastModifiedBy>
  <cp:revision>8</cp:revision>
  <dcterms:modified xsi:type="dcterms:W3CDTF">2022-11-17T14:01:29Z</dcterms:modified>
</cp:coreProperties>
</file>